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Roboto"/>
      <p:regular r:id="rId53"/>
      <p:bold r:id="rId54"/>
      <p:italic r:id="rId55"/>
      <p:boldItalic r:id="rId56"/>
    </p:embeddedFont>
    <p:embeddedFont>
      <p:font typeface="Libre Baskerville"/>
      <p:regular r:id="rId57"/>
      <p:bold r:id="rId58"/>
      <p:italic r:id="rId59"/>
    </p:embeddedFont>
    <p:embeddedFont>
      <p:font typeface="Merriweather"/>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4" roundtripDataSignature="AMtx7mhzYdSYBT2GAOoboYcK9f7xYJM1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3C9147-5FE8-4E15-B90C-D05F05B49973}">
  <a:tblStyle styleId="{6B3C9147-5FE8-4E15-B90C-D05F05B4997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erriweather-italic.fntdata"/><Relationship Id="rId61" Type="http://schemas.openxmlformats.org/officeDocument/2006/relationships/font" Target="fonts/Merriweather-bold.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Merriweather-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LibreBaskerville-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LibreBaskerville-italic.fntdata"/><Relationship Id="rId14" Type="http://schemas.openxmlformats.org/officeDocument/2006/relationships/slide" Target="slides/slide8.xml"/><Relationship Id="rId58" Type="http://schemas.openxmlformats.org/officeDocument/2006/relationships/font" Target="fonts/LibreBaskerville-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2c10f735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2c10f735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2c10f735b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2c10f735b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2c10f735b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2c10f735b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c10f735b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2c10f735b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4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44"/>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 name="Google Shape;12;p44"/>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53"/>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3"/>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53" name="Google Shape;53;p53"/>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54" name="Google Shape;54;p53"/>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6" name="Shape 56"/>
        <p:cNvGrpSpPr/>
        <p:nvPr/>
      </p:nvGrpSpPr>
      <p:grpSpPr>
        <a:xfrm>
          <a:off x="0" y="0"/>
          <a:ext cx="0" cy="0"/>
          <a:chOff x="0" y="0"/>
          <a:chExt cx="0" cy="0"/>
        </a:xfrm>
      </p:grpSpPr>
      <p:sp>
        <p:nvSpPr>
          <p:cNvPr id="57" name="Google Shape;57;p54"/>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8" name="Google Shape;58;p54"/>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59" name="Google Shape;59;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5"/>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45"/>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17" name="Google Shape;17;p45"/>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18" name="Google Shape;18;p45"/>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9" name="Google Shape;19;p45"/>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0" name="Google Shape;2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4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24" name="Google Shape;24;p46"/>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5" name="Google Shape;25;p46"/>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6" name="Google Shape;2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4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0" name="Google Shape;3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 name="Shape 31"/>
        <p:cNvGrpSpPr/>
        <p:nvPr/>
      </p:nvGrpSpPr>
      <p:grpSpPr>
        <a:xfrm>
          <a:off x="0" y="0"/>
          <a:ext cx="0" cy="0"/>
          <a:chOff x="0" y="0"/>
          <a:chExt cx="0" cy="0"/>
        </a:xfrm>
      </p:grpSpPr>
      <p:sp>
        <p:nvSpPr>
          <p:cNvPr id="32" name="Google Shape;32;p48"/>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8"/>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34" name="Google Shape;3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 name="Shape 35"/>
        <p:cNvGrpSpPr/>
        <p:nvPr/>
      </p:nvGrpSpPr>
      <p:grpSpPr>
        <a:xfrm>
          <a:off x="0" y="0"/>
          <a:ext cx="0" cy="0"/>
          <a:chOff x="0" y="0"/>
          <a:chExt cx="0" cy="0"/>
        </a:xfrm>
      </p:grpSpPr>
      <p:sp>
        <p:nvSpPr>
          <p:cNvPr id="36" name="Google Shape;3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50"/>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39" name="Google Shape;39;p50"/>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40" name="Google Shape;40;p50"/>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1" name="Google Shape;4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51"/>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1"/>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5" name="Google Shape;45;p51"/>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0"/>
              </a:spcBef>
              <a:spcAft>
                <a:spcPts val="0"/>
              </a:spcAft>
              <a:buClr>
                <a:schemeClr val="accent2"/>
              </a:buClr>
              <a:buSzPts val="1100"/>
              <a:buChar char="○"/>
              <a:defRPr>
                <a:solidFill>
                  <a:schemeClr val="accent2"/>
                </a:solidFill>
              </a:defRPr>
            </a:lvl2pPr>
            <a:lvl3pPr indent="-298450" lvl="2" marL="1371600" algn="l">
              <a:lnSpc>
                <a:spcPct val="115000"/>
              </a:lnSpc>
              <a:spcBef>
                <a:spcPts val="0"/>
              </a:spcBef>
              <a:spcAft>
                <a:spcPts val="0"/>
              </a:spcAft>
              <a:buClr>
                <a:schemeClr val="accent2"/>
              </a:buClr>
              <a:buSzPts val="1100"/>
              <a:buChar char="■"/>
              <a:defRPr>
                <a:solidFill>
                  <a:schemeClr val="accent2"/>
                </a:solidFill>
              </a:defRPr>
            </a:lvl3pPr>
            <a:lvl4pPr indent="-298450" lvl="3" marL="1828800" algn="l">
              <a:lnSpc>
                <a:spcPct val="115000"/>
              </a:lnSpc>
              <a:spcBef>
                <a:spcPts val="0"/>
              </a:spcBef>
              <a:spcAft>
                <a:spcPts val="0"/>
              </a:spcAft>
              <a:buClr>
                <a:schemeClr val="accent2"/>
              </a:buClr>
              <a:buSzPts val="1100"/>
              <a:buChar char="●"/>
              <a:defRPr>
                <a:solidFill>
                  <a:schemeClr val="accent2"/>
                </a:solidFill>
              </a:defRPr>
            </a:lvl4pPr>
            <a:lvl5pPr indent="-298450" lvl="4" marL="2286000" algn="l">
              <a:lnSpc>
                <a:spcPct val="115000"/>
              </a:lnSpc>
              <a:spcBef>
                <a:spcPts val="0"/>
              </a:spcBef>
              <a:spcAft>
                <a:spcPts val="0"/>
              </a:spcAft>
              <a:buClr>
                <a:schemeClr val="accent2"/>
              </a:buClr>
              <a:buSzPts val="1100"/>
              <a:buChar char="○"/>
              <a:defRPr>
                <a:solidFill>
                  <a:schemeClr val="accent2"/>
                </a:solidFill>
              </a:defRPr>
            </a:lvl5pPr>
            <a:lvl6pPr indent="-298450" lvl="5" marL="2743200" algn="l">
              <a:lnSpc>
                <a:spcPct val="115000"/>
              </a:lnSpc>
              <a:spcBef>
                <a:spcPts val="0"/>
              </a:spcBef>
              <a:spcAft>
                <a:spcPts val="0"/>
              </a:spcAft>
              <a:buClr>
                <a:schemeClr val="accent2"/>
              </a:buClr>
              <a:buSzPts val="1100"/>
              <a:buChar char="■"/>
              <a:defRPr>
                <a:solidFill>
                  <a:schemeClr val="accent2"/>
                </a:solidFill>
              </a:defRPr>
            </a:lvl6pPr>
            <a:lvl7pPr indent="-298450" lvl="6" marL="3200400" algn="l">
              <a:lnSpc>
                <a:spcPct val="115000"/>
              </a:lnSpc>
              <a:spcBef>
                <a:spcPts val="0"/>
              </a:spcBef>
              <a:spcAft>
                <a:spcPts val="0"/>
              </a:spcAft>
              <a:buClr>
                <a:schemeClr val="accent2"/>
              </a:buClr>
              <a:buSzPts val="1100"/>
              <a:buChar char="●"/>
              <a:defRPr>
                <a:solidFill>
                  <a:schemeClr val="accent2"/>
                </a:solidFill>
              </a:defRPr>
            </a:lvl7pPr>
            <a:lvl8pPr indent="-298450" lvl="7" marL="3657600" algn="l">
              <a:lnSpc>
                <a:spcPct val="115000"/>
              </a:lnSpc>
              <a:spcBef>
                <a:spcPts val="0"/>
              </a:spcBef>
              <a:spcAft>
                <a:spcPts val="0"/>
              </a:spcAft>
              <a:buClr>
                <a:schemeClr val="accent2"/>
              </a:buClr>
              <a:buSzPts val="1100"/>
              <a:buChar char="○"/>
              <a:defRPr>
                <a:solidFill>
                  <a:schemeClr val="accent2"/>
                </a:solidFill>
              </a:defRPr>
            </a:lvl8pPr>
            <a:lvl9pPr indent="-298450" lvl="8" marL="4114800" algn="l">
              <a:lnSpc>
                <a:spcPct val="115000"/>
              </a:lnSpc>
              <a:spcBef>
                <a:spcPts val="0"/>
              </a:spcBef>
              <a:spcAft>
                <a:spcPts val="0"/>
              </a:spcAft>
              <a:buClr>
                <a:schemeClr val="accent2"/>
              </a:buClr>
              <a:buSzPts val="1100"/>
              <a:buChar char="■"/>
              <a:defRPr>
                <a:solidFill>
                  <a:schemeClr val="accent2"/>
                </a:solidFill>
              </a:defRPr>
            </a:lvl9pPr>
          </a:lstStyle>
          <a:p/>
        </p:txBody>
      </p:sp>
      <p:sp>
        <p:nvSpPr>
          <p:cNvPr id="46" name="Google Shape;4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7" name="Shape 47"/>
        <p:cNvGrpSpPr/>
        <p:nvPr/>
      </p:nvGrpSpPr>
      <p:grpSpPr>
        <a:xfrm>
          <a:off x="0" y="0"/>
          <a:ext cx="0" cy="0"/>
          <a:chOff x="0" y="0"/>
          <a:chExt cx="0" cy="0"/>
        </a:xfrm>
      </p:grpSpPr>
      <p:sp>
        <p:nvSpPr>
          <p:cNvPr id="48" name="Google Shape;48;p52"/>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49" name="Google Shape;49;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kaggle.com/bachrr/covid-chest-xray?select=images" TargetMode="External"/><Relationship Id="rId4" Type="http://schemas.openxmlformats.org/officeDocument/2006/relationships/hyperlink" Target="https://github.com/ieee8023/covid-chestxray-dataset/tree/2d14801d77c316d88bac6d8855504c52aa12dc8c" TargetMode="External"/><Relationship Id="rId5" Type="http://schemas.openxmlformats.org/officeDocument/2006/relationships/hyperlink" Target="https://github.com/ieee8023/covid-chestxray-dataset/tree/2d14801d77c316d88bac6d8855504c52aa12dc8c" TargetMode="External"/><Relationship Id="rId6" Type="http://schemas.openxmlformats.org/officeDocument/2006/relationships/hyperlink" Target="https://sirm.org/2020/03/19/covid-19-caso-55/" TargetMode="External"/><Relationship Id="rId7"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www.tensorflow.org/api_docs/python/tf/keras/preprocessing/image_dataset_from_directory" TargetMode="Externa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hyperlink" Target="https://storage.googleapis.com/tensorflow/keras-applications/resnet/resnet50_weights_tf_dim_ordering_tf_kernels_notop.h5" TargetMode="External"/><Relationship Id="rId5" Type="http://schemas.openxmlformats.org/officeDocument/2006/relationships/hyperlink" Target="https://storage.googleapis.com/tensorflow/keras-applications/resnet/resnet50_weights_tf_dim_ordering_tf_kernels_notop.h5" TargetMode="External"/><Relationship Id="rId6"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storage.googleapis.com/tensorflow/keras-applications/densenet/densenet121_weights_tf_dim_ordering_tf_kernels_notop.h5" TargetMode="External"/><Relationship Id="rId4" Type="http://schemas.openxmlformats.org/officeDocument/2006/relationships/hyperlink" Target="https://storage.googleapis.com/tensorflow/keras-applications/densenet/densenet121_weights_tf_dim_ordering_tf_kernels_notop.h5" TargetMode="External"/><Relationship Id="rId5"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7.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s://doi.org/10.1101/2020.05.01.20088211"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
          <p:cNvSpPr txBox="1"/>
          <p:nvPr>
            <p:ph type="ctrTitle"/>
          </p:nvPr>
        </p:nvSpPr>
        <p:spPr>
          <a:xfrm>
            <a:off x="1680875" y="206675"/>
            <a:ext cx="7151400" cy="90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800">
                <a:latin typeface="Times New Roman"/>
                <a:ea typeface="Times New Roman"/>
                <a:cs typeface="Times New Roman"/>
                <a:sym typeface="Times New Roman"/>
              </a:rPr>
              <a:t>Lakehead University</a:t>
            </a:r>
            <a:endParaRPr sz="2800">
              <a:latin typeface="Times New Roman"/>
              <a:ea typeface="Times New Roman"/>
              <a:cs typeface="Times New Roman"/>
              <a:sym typeface="Times New Roman"/>
            </a:endParaRPr>
          </a:p>
          <a:p>
            <a:pPr indent="0" lvl="0" marL="0" rtl="0" algn="l">
              <a:lnSpc>
                <a:spcPct val="100000"/>
              </a:lnSpc>
              <a:spcBef>
                <a:spcPts val="0"/>
              </a:spcBef>
              <a:spcAft>
                <a:spcPts val="0"/>
              </a:spcAft>
              <a:buSzPts val="990"/>
              <a:buNone/>
            </a:pPr>
            <a:r>
              <a:rPr i="1" lang="en" sz="2800">
                <a:latin typeface="Times New Roman"/>
                <a:ea typeface="Times New Roman"/>
                <a:cs typeface="Times New Roman"/>
                <a:sym typeface="Times New Roman"/>
              </a:rPr>
              <a:t>Department of Computer Science</a:t>
            </a:r>
            <a:endParaRPr i="1" sz="2800">
              <a:latin typeface="Times New Roman"/>
              <a:ea typeface="Times New Roman"/>
              <a:cs typeface="Times New Roman"/>
              <a:sym typeface="Times New Roman"/>
            </a:endParaRPr>
          </a:p>
        </p:txBody>
      </p:sp>
      <p:sp>
        <p:nvSpPr>
          <p:cNvPr id="65" name="Google Shape;65;p1"/>
          <p:cNvSpPr txBox="1"/>
          <p:nvPr>
            <p:ph idx="1" type="subTitle"/>
          </p:nvPr>
        </p:nvSpPr>
        <p:spPr>
          <a:xfrm>
            <a:off x="311700" y="1508175"/>
            <a:ext cx="7151400" cy="69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018"/>
              <a:buNone/>
            </a:pPr>
            <a:r>
              <a:rPr b="1" lang="en" sz="1979">
                <a:solidFill>
                  <a:schemeClr val="dk1"/>
                </a:solidFill>
                <a:latin typeface="Times New Roman"/>
                <a:ea typeface="Times New Roman"/>
                <a:cs typeface="Times New Roman"/>
                <a:sym typeface="Times New Roman"/>
              </a:rPr>
              <a:t>Performance Comparison of Bins Approach with Deep Learning models for Image based Detection and Classification of Covid 19</a:t>
            </a:r>
            <a:endParaRPr b="1" sz="1979">
              <a:solidFill>
                <a:schemeClr val="dk1"/>
              </a:solidFill>
              <a:latin typeface="Times New Roman"/>
              <a:ea typeface="Times New Roman"/>
              <a:cs typeface="Times New Roman"/>
              <a:sym typeface="Times New Roman"/>
            </a:endParaRPr>
          </a:p>
        </p:txBody>
      </p:sp>
      <p:pic>
        <p:nvPicPr>
          <p:cNvPr id="66" name="Google Shape;66;p1"/>
          <p:cNvPicPr preferRelativeResize="0"/>
          <p:nvPr/>
        </p:nvPicPr>
        <p:blipFill rotWithShape="1">
          <a:blip r:embed="rId3">
            <a:alphaModFix/>
          </a:blip>
          <a:srcRect b="0" l="0" r="0" t="0"/>
          <a:stretch/>
        </p:blipFill>
        <p:spPr>
          <a:xfrm>
            <a:off x="311700" y="161338"/>
            <a:ext cx="1200150" cy="993375"/>
          </a:xfrm>
          <a:prstGeom prst="rect">
            <a:avLst/>
          </a:prstGeom>
          <a:noFill/>
          <a:ln>
            <a:noFill/>
          </a:ln>
        </p:spPr>
      </p:pic>
      <p:sp>
        <p:nvSpPr>
          <p:cNvPr id="67" name="Google Shape;67;p1"/>
          <p:cNvSpPr txBox="1"/>
          <p:nvPr/>
        </p:nvSpPr>
        <p:spPr>
          <a:xfrm>
            <a:off x="6992475" y="2969575"/>
            <a:ext cx="1938600" cy="61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By : Purva Shah</a:t>
            </a:r>
            <a:endParaRPr b="0" i="0" sz="14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       Dhruv Patel</a:t>
            </a:r>
            <a:endParaRPr b="0" i="0" sz="1400" u="none" cap="none" strike="noStrike">
              <a:solidFill>
                <a:schemeClr val="lt1"/>
              </a:solidFill>
              <a:latin typeface="Roboto"/>
              <a:ea typeface="Roboto"/>
              <a:cs typeface="Roboto"/>
              <a:sym typeface="Roboto"/>
            </a:endParaRPr>
          </a:p>
        </p:txBody>
      </p:sp>
      <p:sp>
        <p:nvSpPr>
          <p:cNvPr id="68" name="Google Shape;68;p1"/>
          <p:cNvSpPr txBox="1"/>
          <p:nvPr/>
        </p:nvSpPr>
        <p:spPr>
          <a:xfrm>
            <a:off x="6779475" y="4011700"/>
            <a:ext cx="21516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Instructor : Dr. J. Fiaidhi</a:t>
            </a:r>
            <a:endParaRPr b="0" i="0" sz="1400" u="none" cap="none" strike="noStrike">
              <a:solidFill>
                <a:schemeClr val="lt1"/>
              </a:solidFill>
              <a:latin typeface="Roboto"/>
              <a:ea typeface="Roboto"/>
              <a:cs typeface="Roboto"/>
              <a:sym typeface="Roboto"/>
            </a:endParaRPr>
          </a:p>
        </p:txBody>
      </p:sp>
      <p:sp>
        <p:nvSpPr>
          <p:cNvPr id="69" name="Google Shape;69;p1"/>
          <p:cNvSpPr txBox="1"/>
          <p:nvPr/>
        </p:nvSpPr>
        <p:spPr>
          <a:xfrm>
            <a:off x="7272600" y="2476475"/>
            <a:ext cx="12774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a:ea typeface="Roboto"/>
                <a:cs typeface="Roboto"/>
                <a:sym typeface="Roboto"/>
              </a:rPr>
              <a:t>Group No.25</a:t>
            </a:r>
            <a:endParaRPr b="0" i="0" sz="1400" u="none" cap="none" strike="noStrike">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6"/>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323850" lvl="0" marL="457200" rtl="0" algn="just">
              <a:lnSpc>
                <a:spcPct val="115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The ResNet50 model is most widely used in image classification as it uses a technique called skip connections- skips training from a few layers and connects directly to the output. The myth is that adding more layers to a CNN will give us better results, but that is not the case, its performance suffers and it attains a low accuracy.[1]</a:t>
            </a:r>
            <a:endParaRPr sz="15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ts val="1300"/>
              <a:buNone/>
            </a:pPr>
            <a:r>
              <a:t/>
            </a:r>
            <a:endParaRPr/>
          </a:p>
        </p:txBody>
      </p:sp>
      <p:sp>
        <p:nvSpPr>
          <p:cNvPr id="140" name="Google Shape;140;p6"/>
          <p:cNvSpPr txBox="1"/>
          <p:nvPr>
            <p:ph type="title"/>
          </p:nvPr>
        </p:nvSpPr>
        <p:spPr>
          <a:xfrm>
            <a:off x="311725" y="500925"/>
            <a:ext cx="2563500" cy="6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Critical Review</a:t>
            </a:r>
            <a:endParaRPr>
              <a:latin typeface="Times New Roman"/>
              <a:ea typeface="Times New Roman"/>
              <a:cs typeface="Times New Roman"/>
              <a:sym typeface="Times New Roman"/>
            </a:endParaRPr>
          </a:p>
        </p:txBody>
      </p:sp>
      <p:sp>
        <p:nvSpPr>
          <p:cNvPr id="141" name="Google Shape;141;p6"/>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p>
            <a:pPr indent="-368935" lvl="0" marL="457200" rtl="0" algn="just">
              <a:lnSpc>
                <a:spcPct val="10000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Proposed a model architecture of pretrained CheXNet with a dense convolutional neural network(DenseNet) applied on frontal-view X-ray images for classification of covid-19,bacterial and viral pneumonia as well as normal lungs.[4]</a:t>
            </a:r>
            <a:endParaRPr sz="15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142" name="Google Shape;142;p6"/>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
        <p:nvSpPr>
          <p:cNvPr id="143" name="Google Shape;14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txBox="1"/>
          <p:nvPr>
            <p:ph type="title"/>
          </p:nvPr>
        </p:nvSpPr>
        <p:spPr>
          <a:xfrm>
            <a:off x="311725" y="500925"/>
            <a:ext cx="3706500" cy="664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latin typeface="Times New Roman"/>
                <a:ea typeface="Times New Roman"/>
                <a:cs typeface="Times New Roman"/>
                <a:sym typeface="Times New Roman"/>
              </a:rPr>
              <a:t>Problem Definition</a:t>
            </a:r>
            <a:endParaRPr>
              <a:latin typeface="Times New Roman"/>
              <a:ea typeface="Times New Roman"/>
              <a:cs typeface="Times New Roman"/>
              <a:sym typeface="Times New Roman"/>
            </a:endParaRPr>
          </a:p>
        </p:txBody>
      </p:sp>
      <p:sp>
        <p:nvSpPr>
          <p:cNvPr id="149" name="Google Shape;149;p7"/>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300"/>
              <a:buNone/>
            </a:pPr>
            <a:r>
              <a:rPr lang="en" sz="1900">
                <a:solidFill>
                  <a:schemeClr val="dk1"/>
                </a:solidFill>
                <a:highlight>
                  <a:schemeClr val="lt1"/>
                </a:highlight>
                <a:latin typeface="Times New Roman"/>
                <a:ea typeface="Times New Roman"/>
                <a:cs typeface="Times New Roman"/>
                <a:sym typeface="Times New Roman"/>
              </a:rPr>
              <a:t>“</a:t>
            </a:r>
            <a:r>
              <a:rPr lang="en" sz="1600">
                <a:solidFill>
                  <a:srgbClr val="374151"/>
                </a:solidFill>
                <a:highlight>
                  <a:schemeClr val="lt1"/>
                </a:highlight>
                <a:latin typeface="Times New Roman"/>
                <a:ea typeface="Times New Roman"/>
                <a:cs typeface="Times New Roman"/>
                <a:sym typeface="Times New Roman"/>
              </a:rPr>
              <a:t>Develop a model that can accurately identify cases of COVID-19 based on chest X-ray images. The goal is to build a system that can accurately differentiate between normal and infected images, while also considering factors such as the diversity of X-ray appearances, the presence of other diseases that may cause similar symptoms, and the potential for false positive or false negative results.</a:t>
            </a:r>
            <a:r>
              <a:rPr lang="en" sz="1900">
                <a:solidFill>
                  <a:schemeClr val="dk1"/>
                </a:solidFill>
                <a:highlight>
                  <a:schemeClr val="lt1"/>
                </a:highlight>
                <a:latin typeface="Times New Roman"/>
                <a:ea typeface="Times New Roman"/>
                <a:cs typeface="Times New Roman"/>
                <a:sym typeface="Times New Roman"/>
              </a:rPr>
              <a:t>”</a:t>
            </a:r>
            <a:endParaRPr sz="1900">
              <a:solidFill>
                <a:schemeClr val="dk1"/>
              </a:solidFill>
              <a:highlight>
                <a:schemeClr val="lt1"/>
              </a:highlight>
              <a:latin typeface="Times New Roman"/>
              <a:ea typeface="Times New Roman"/>
              <a:cs typeface="Times New Roman"/>
              <a:sym typeface="Times New Roman"/>
            </a:endParaRPr>
          </a:p>
        </p:txBody>
      </p:sp>
      <p:sp>
        <p:nvSpPr>
          <p:cNvPr id="150" name="Google Shape;15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1" name="Google Shape;151;p7"/>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pic>
        <p:nvPicPr>
          <p:cNvPr id="152" name="Google Shape;152;p7"/>
          <p:cNvPicPr preferRelativeResize="0"/>
          <p:nvPr/>
        </p:nvPicPr>
        <p:blipFill rotWithShape="1">
          <a:blip r:embed="rId4">
            <a:alphaModFix/>
          </a:blip>
          <a:srcRect b="0" l="0" r="0" t="0"/>
          <a:stretch/>
        </p:blipFill>
        <p:spPr>
          <a:xfrm>
            <a:off x="740863" y="1243275"/>
            <a:ext cx="2848223" cy="3673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8"/>
          <p:cNvSpPr txBox="1"/>
          <p:nvPr>
            <p:ph type="title"/>
          </p:nvPr>
        </p:nvSpPr>
        <p:spPr>
          <a:xfrm>
            <a:off x="311725" y="500925"/>
            <a:ext cx="3706500" cy="653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Workflow of the System</a:t>
            </a:r>
            <a:endParaRPr>
              <a:latin typeface="Times New Roman"/>
              <a:ea typeface="Times New Roman"/>
              <a:cs typeface="Times New Roman"/>
              <a:sym typeface="Times New Roman"/>
            </a:endParaRPr>
          </a:p>
        </p:txBody>
      </p:sp>
      <p:sp>
        <p:nvSpPr>
          <p:cNvPr id="158" name="Google Shape;158;p8"/>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a:bodyPr>
          <a:lstStyle/>
          <a:p>
            <a:pPr indent="-336550" lvl="0" marL="457200" marR="74295" rtl="0" algn="just">
              <a:lnSpc>
                <a:spcPct val="103750"/>
              </a:lnSpc>
              <a:spcBef>
                <a:spcPts val="35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Our primary focus in this work is to prepare an automated system of detecting Covid19 using effective image processing and classifying them using machine learning techniques. </a:t>
            </a:r>
            <a:endParaRPr sz="1700">
              <a:solidFill>
                <a:srgbClr val="000000"/>
              </a:solidFill>
              <a:latin typeface="Times New Roman"/>
              <a:ea typeface="Times New Roman"/>
              <a:cs typeface="Times New Roman"/>
              <a:sym typeface="Times New Roman"/>
            </a:endParaRPr>
          </a:p>
          <a:p>
            <a:pPr indent="-336550" lvl="0" marL="457200" marR="74295" rtl="0" algn="just">
              <a:lnSpc>
                <a:spcPct val="103750"/>
              </a:lnSpc>
              <a:spcBef>
                <a:spcPts val="0"/>
              </a:spcBef>
              <a:spcAft>
                <a:spcPts val="0"/>
              </a:spcAft>
              <a:buClr>
                <a:srgbClr val="000000"/>
              </a:buClr>
              <a:buSzPts val="1700"/>
              <a:buFont typeface="Times New Roman"/>
              <a:buChar char="•"/>
            </a:pPr>
            <a:r>
              <a:rPr lang="en" sz="1700">
                <a:solidFill>
                  <a:srgbClr val="000000"/>
                </a:solidFill>
                <a:latin typeface="Times New Roman"/>
                <a:ea typeface="Times New Roman"/>
                <a:cs typeface="Times New Roman"/>
                <a:sym typeface="Times New Roman"/>
              </a:rPr>
              <a:t>The fundamental aim of this system is to detect the white spot in the x-ray. </a:t>
            </a:r>
            <a:endParaRPr sz="17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1300"/>
              <a:buNone/>
            </a:pPr>
            <a:r>
              <a:t/>
            </a:r>
            <a:endParaRPr/>
          </a:p>
        </p:txBody>
      </p:sp>
      <p:pic>
        <p:nvPicPr>
          <p:cNvPr id="159" name="Google Shape;159;p8"/>
          <p:cNvPicPr preferRelativeResize="0"/>
          <p:nvPr/>
        </p:nvPicPr>
        <p:blipFill rotWithShape="1">
          <a:blip r:embed="rId3">
            <a:alphaModFix/>
          </a:blip>
          <a:srcRect b="0" l="0" r="0" t="0"/>
          <a:stretch/>
        </p:blipFill>
        <p:spPr>
          <a:xfrm>
            <a:off x="854850" y="2571750"/>
            <a:ext cx="7336651" cy="2208350"/>
          </a:xfrm>
          <a:prstGeom prst="rect">
            <a:avLst/>
          </a:prstGeom>
          <a:noFill/>
          <a:ln>
            <a:noFill/>
          </a:ln>
        </p:spPr>
      </p:pic>
      <p:pic>
        <p:nvPicPr>
          <p:cNvPr id="160" name="Google Shape;160;p8"/>
          <p:cNvPicPr preferRelativeResize="0"/>
          <p:nvPr/>
        </p:nvPicPr>
        <p:blipFill rotWithShape="1">
          <a:blip r:embed="rId4">
            <a:alphaModFix/>
          </a:blip>
          <a:srcRect b="0" l="0" r="0" t="0"/>
          <a:stretch/>
        </p:blipFill>
        <p:spPr>
          <a:xfrm>
            <a:off x="8073224" y="4235825"/>
            <a:ext cx="737850" cy="784400"/>
          </a:xfrm>
          <a:prstGeom prst="rect">
            <a:avLst/>
          </a:prstGeom>
          <a:noFill/>
          <a:ln>
            <a:noFill/>
          </a:ln>
        </p:spPr>
      </p:pic>
      <p:sp>
        <p:nvSpPr>
          <p:cNvPr id="161" name="Google Shape;16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9"/>
          <p:cNvSpPr txBox="1"/>
          <p:nvPr>
            <p:ph type="title"/>
          </p:nvPr>
        </p:nvSpPr>
        <p:spPr>
          <a:xfrm>
            <a:off x="311725" y="500925"/>
            <a:ext cx="3706500" cy="630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latin typeface="Times New Roman"/>
                <a:ea typeface="Times New Roman"/>
                <a:cs typeface="Times New Roman"/>
                <a:sym typeface="Times New Roman"/>
              </a:rPr>
              <a:t>Algorithms to be used</a:t>
            </a:r>
            <a:endParaRPr>
              <a:latin typeface="Times New Roman"/>
              <a:ea typeface="Times New Roman"/>
              <a:cs typeface="Times New Roman"/>
              <a:sym typeface="Times New Roman"/>
            </a:endParaRPr>
          </a:p>
        </p:txBody>
      </p:sp>
      <p:sp>
        <p:nvSpPr>
          <p:cNvPr id="167" name="Google Shape;167;p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fontScale="70000"/>
          </a:bodyPr>
          <a:lstStyle/>
          <a:p>
            <a:pPr indent="-324167" lvl="0" marL="457200" marR="24130" rtl="0" algn="just">
              <a:lnSpc>
                <a:spcPct val="103750"/>
              </a:lnSpc>
              <a:spcBef>
                <a:spcPts val="365"/>
              </a:spcBef>
              <a:spcAft>
                <a:spcPts val="0"/>
              </a:spcAft>
              <a:buClr>
                <a:srgbClr val="000000"/>
              </a:buClr>
              <a:buSzPct val="89583"/>
              <a:buFont typeface="Times New Roman"/>
              <a:buChar char="•"/>
            </a:pPr>
            <a:r>
              <a:rPr b="1" lang="en" sz="2400">
                <a:solidFill>
                  <a:srgbClr val="000000"/>
                </a:solidFill>
                <a:latin typeface="Times New Roman"/>
                <a:ea typeface="Times New Roman"/>
                <a:cs typeface="Times New Roman"/>
                <a:sym typeface="Times New Roman"/>
              </a:rPr>
              <a:t>ResNet-50</a:t>
            </a:r>
            <a:r>
              <a:rPr lang="en" sz="2400">
                <a:solidFill>
                  <a:srgbClr val="000000"/>
                </a:solidFill>
                <a:latin typeface="Times New Roman"/>
                <a:ea typeface="Times New Roman"/>
                <a:cs typeface="Times New Roman"/>
                <a:sym typeface="Times New Roman"/>
              </a:rPr>
              <a:t>, which was proposed in 2015 by researchers at Microsoft Research introduced a new architecture called Residual Network. In order to solve the problem of the vanishing/exploding gradient, this architecture introduced the concept called Residual Network. </a:t>
            </a:r>
            <a:endParaRPr sz="2400">
              <a:solidFill>
                <a:srgbClr val="000000"/>
              </a:solidFill>
              <a:latin typeface="Times New Roman"/>
              <a:ea typeface="Times New Roman"/>
              <a:cs typeface="Times New Roman"/>
              <a:sym typeface="Times New Roman"/>
            </a:endParaRPr>
          </a:p>
          <a:p>
            <a:pPr indent="-324167" lvl="0" marL="457200" marR="74295" rtl="0" algn="just">
              <a:lnSpc>
                <a:spcPct val="103750"/>
              </a:lnSpc>
              <a:spcBef>
                <a:spcPts val="395"/>
              </a:spcBef>
              <a:spcAft>
                <a:spcPts val="0"/>
              </a:spcAft>
              <a:buClr>
                <a:srgbClr val="000000"/>
              </a:buClr>
              <a:buSzPct val="89583"/>
              <a:buFont typeface="Times New Roman"/>
              <a:buChar char="•"/>
            </a:pPr>
            <a:r>
              <a:rPr lang="en" sz="2400">
                <a:solidFill>
                  <a:srgbClr val="000000"/>
                </a:solidFill>
                <a:latin typeface="Times New Roman"/>
                <a:ea typeface="Times New Roman"/>
                <a:cs typeface="Times New Roman"/>
                <a:sym typeface="Times New Roman"/>
              </a:rPr>
              <a:t>For our model, we used a DenseNet121 pretrained model to create a </a:t>
            </a:r>
            <a:r>
              <a:rPr b="1" lang="en" sz="2400">
                <a:solidFill>
                  <a:srgbClr val="000000"/>
                </a:solidFill>
                <a:latin typeface="Times New Roman"/>
                <a:ea typeface="Times New Roman"/>
                <a:cs typeface="Times New Roman"/>
                <a:sym typeface="Times New Roman"/>
              </a:rPr>
              <a:t>CheXNet</a:t>
            </a:r>
            <a:r>
              <a:rPr lang="en" sz="2400">
                <a:solidFill>
                  <a:srgbClr val="000000"/>
                </a:solidFill>
                <a:latin typeface="Times New Roman"/>
                <a:ea typeface="Times New Roman"/>
                <a:cs typeface="Times New Roman"/>
                <a:sym typeface="Times New Roman"/>
              </a:rPr>
              <a:t> model. It has five convolution layers and employs average pooling. </a:t>
            </a:r>
            <a:endParaRPr sz="2400">
              <a:solidFill>
                <a:srgbClr val="000000"/>
              </a:solidFill>
              <a:latin typeface="Times New Roman"/>
              <a:ea typeface="Times New Roman"/>
              <a:cs typeface="Times New Roman"/>
              <a:sym typeface="Times New Roman"/>
            </a:endParaRPr>
          </a:p>
          <a:p>
            <a:pPr indent="-335280" lvl="0" marL="457200" marR="74295" rtl="0" algn="just">
              <a:lnSpc>
                <a:spcPct val="103750"/>
              </a:lnSpc>
              <a:spcBef>
                <a:spcPts val="395"/>
              </a:spcBef>
              <a:spcAft>
                <a:spcPts val="0"/>
              </a:spcAft>
              <a:buClr>
                <a:srgbClr val="000000"/>
              </a:buClr>
              <a:buSzPct val="100000"/>
              <a:buFont typeface="Times New Roman"/>
              <a:buChar char="•"/>
            </a:pPr>
            <a:r>
              <a:rPr b="1" lang="en" sz="2400">
                <a:solidFill>
                  <a:srgbClr val="000000"/>
                </a:solidFill>
                <a:latin typeface="Times New Roman"/>
                <a:ea typeface="Times New Roman"/>
                <a:cs typeface="Times New Roman"/>
                <a:sym typeface="Times New Roman"/>
              </a:rPr>
              <a:t>Bins approach</a:t>
            </a:r>
            <a:r>
              <a:rPr lang="en" sz="2400">
                <a:solidFill>
                  <a:srgbClr val="000000"/>
                </a:solidFill>
                <a:latin typeface="Times New Roman"/>
                <a:ea typeface="Times New Roman"/>
                <a:cs typeface="Times New Roman"/>
                <a:sym typeface="Times New Roman"/>
              </a:rPr>
              <a:t> is a method of using image processing technique and ML Classification algorithms.</a:t>
            </a:r>
            <a:endParaRPr sz="2400">
              <a:solidFill>
                <a:srgbClr val="000000"/>
              </a:solidFill>
              <a:latin typeface="Times New Roman"/>
              <a:ea typeface="Times New Roman"/>
              <a:cs typeface="Times New Roman"/>
              <a:sym typeface="Times New Roman"/>
            </a:endParaRPr>
          </a:p>
        </p:txBody>
      </p:sp>
      <p:pic>
        <p:nvPicPr>
          <p:cNvPr id="168" name="Google Shape;168;p9"/>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
        <p:nvSpPr>
          <p:cNvPr id="169" name="Google Shape;16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0"/>
          <p:cNvSpPr txBox="1"/>
          <p:nvPr>
            <p:ph type="title"/>
          </p:nvPr>
        </p:nvSpPr>
        <p:spPr>
          <a:xfrm>
            <a:off x="326150" y="507100"/>
            <a:ext cx="3706500" cy="658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latin typeface="Times New Roman"/>
                <a:ea typeface="Times New Roman"/>
                <a:cs typeface="Times New Roman"/>
                <a:sym typeface="Times New Roman"/>
              </a:rPr>
              <a:t>ResNet-50</a:t>
            </a:r>
            <a:r>
              <a:rPr lang="en"/>
              <a:t> </a:t>
            </a:r>
            <a:endParaRPr/>
          </a:p>
        </p:txBody>
      </p:sp>
      <p:sp>
        <p:nvSpPr>
          <p:cNvPr id="175" name="Google Shape;175;p10"/>
          <p:cNvSpPr txBox="1"/>
          <p:nvPr>
            <p:ph idx="1" type="body"/>
          </p:nvPr>
        </p:nvSpPr>
        <p:spPr>
          <a:xfrm>
            <a:off x="4644675" y="137225"/>
            <a:ext cx="4166400" cy="4098600"/>
          </a:xfrm>
          <a:prstGeom prst="rect">
            <a:avLst/>
          </a:prstGeom>
          <a:noFill/>
          <a:ln>
            <a:noFill/>
          </a:ln>
        </p:spPr>
        <p:txBody>
          <a:bodyPr anchorCtr="0" anchor="t" bIns="91425" lIns="91425" spcFirstLastPara="1" rIns="91425" wrap="square" tIns="91425">
            <a:noAutofit/>
          </a:bodyPr>
          <a:lstStyle/>
          <a:p>
            <a:pPr indent="-333375" lvl="0" marL="457200" marR="24130" rtl="0" algn="just">
              <a:lnSpc>
                <a:spcPct val="93750"/>
              </a:lnSpc>
              <a:spcBef>
                <a:spcPts val="365"/>
              </a:spcBef>
              <a:spcAft>
                <a:spcPts val="0"/>
              </a:spcAft>
              <a:buClr>
                <a:srgbClr val="000000"/>
              </a:buClr>
              <a:buSzPts val="1650"/>
              <a:buFont typeface="Times New Roman"/>
              <a:buChar char="•"/>
            </a:pPr>
            <a:r>
              <a:rPr lang="en" sz="1650">
                <a:solidFill>
                  <a:srgbClr val="000000"/>
                </a:solidFill>
                <a:latin typeface="Times New Roman"/>
                <a:ea typeface="Times New Roman"/>
                <a:cs typeface="Times New Roman"/>
                <a:sym typeface="Times New Roman"/>
              </a:rPr>
              <a:t>ResNet-50, which was proposed in 2015 by researchers at Microsoft Research introduced a new architecture called Residual Network. In order to solve the problem of the vanishing/exploding gradient, this architecture introduced the concept called Residual Network. </a:t>
            </a:r>
            <a:endParaRPr sz="1650">
              <a:solidFill>
                <a:srgbClr val="000000"/>
              </a:solidFill>
              <a:latin typeface="Times New Roman"/>
              <a:ea typeface="Times New Roman"/>
              <a:cs typeface="Times New Roman"/>
              <a:sym typeface="Times New Roman"/>
            </a:endParaRPr>
          </a:p>
          <a:p>
            <a:pPr indent="-333375" lvl="0" marL="457200" marR="24130" rtl="0" algn="just">
              <a:lnSpc>
                <a:spcPct val="93750"/>
              </a:lnSpc>
              <a:spcBef>
                <a:spcPts val="0"/>
              </a:spcBef>
              <a:spcAft>
                <a:spcPts val="0"/>
              </a:spcAft>
              <a:buClr>
                <a:srgbClr val="000000"/>
              </a:buClr>
              <a:buSzPts val="1650"/>
              <a:buFont typeface="Times New Roman"/>
              <a:buChar char="•"/>
            </a:pPr>
            <a:r>
              <a:rPr lang="en" sz="1650">
                <a:solidFill>
                  <a:srgbClr val="000000"/>
                </a:solidFill>
                <a:latin typeface="Times New Roman"/>
                <a:ea typeface="Times New Roman"/>
                <a:cs typeface="Times New Roman"/>
                <a:sym typeface="Times New Roman"/>
              </a:rPr>
              <a:t>In this network we use a technique called skip connections. The skip connection skips training from a few layers and connects directly to the output.</a:t>
            </a:r>
            <a:endParaRPr sz="1650">
              <a:solidFill>
                <a:srgbClr val="000000"/>
              </a:solidFill>
              <a:latin typeface="Times New Roman"/>
              <a:ea typeface="Times New Roman"/>
              <a:cs typeface="Times New Roman"/>
              <a:sym typeface="Times New Roman"/>
            </a:endParaRPr>
          </a:p>
          <a:p>
            <a:pPr indent="-333375" lvl="0" marL="457200" marR="24130" rtl="0" algn="just">
              <a:lnSpc>
                <a:spcPct val="103750"/>
              </a:lnSpc>
              <a:spcBef>
                <a:spcPts val="0"/>
              </a:spcBef>
              <a:spcAft>
                <a:spcPts val="0"/>
              </a:spcAft>
              <a:buClr>
                <a:srgbClr val="000000"/>
              </a:buClr>
              <a:buSzPts val="1650"/>
              <a:buFont typeface="Times New Roman"/>
              <a:buChar char="•"/>
            </a:pPr>
            <a:r>
              <a:rPr lang="en" sz="1650">
                <a:solidFill>
                  <a:srgbClr val="000000"/>
                </a:solidFill>
                <a:latin typeface="Times New Roman"/>
                <a:ea typeface="Times New Roman"/>
                <a:cs typeface="Times New Roman"/>
                <a:sym typeface="Times New Roman"/>
              </a:rPr>
              <a:t>This network uses a 34-layer plain network architecture inspired by VGG-19 in which then the shortcut connection is added. These shortcut connections then convert the architecture into a residual network.</a:t>
            </a:r>
            <a:endParaRPr sz="1650"/>
          </a:p>
        </p:txBody>
      </p:sp>
      <p:sp>
        <p:nvSpPr>
          <p:cNvPr id="176" name="Google Shape;17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7" name="Google Shape;177;p10"/>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1"/>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ResNet-50</a:t>
            </a:r>
            <a:endParaRPr/>
          </a:p>
        </p:txBody>
      </p:sp>
      <p:sp>
        <p:nvSpPr>
          <p:cNvPr id="183" name="Google Shape;18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pic>
        <p:nvPicPr>
          <p:cNvPr id="184" name="Google Shape;184;p11"/>
          <p:cNvPicPr preferRelativeResize="0"/>
          <p:nvPr/>
        </p:nvPicPr>
        <p:blipFill rotWithShape="1">
          <a:blip r:embed="rId3">
            <a:alphaModFix/>
          </a:blip>
          <a:srcRect b="0" l="0" r="0" t="0"/>
          <a:stretch/>
        </p:blipFill>
        <p:spPr>
          <a:xfrm>
            <a:off x="152400" y="152400"/>
            <a:ext cx="8839200" cy="3868225"/>
          </a:xfrm>
          <a:prstGeom prst="rect">
            <a:avLst/>
          </a:prstGeom>
          <a:noFill/>
          <a:ln>
            <a:noFill/>
          </a:ln>
        </p:spPr>
      </p:pic>
      <p:pic>
        <p:nvPicPr>
          <p:cNvPr id="185" name="Google Shape;185;p11"/>
          <p:cNvPicPr preferRelativeResize="0"/>
          <p:nvPr/>
        </p:nvPicPr>
        <p:blipFill rotWithShape="1">
          <a:blip r:embed="rId4">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rPr>
              <a:t>‹#›</a:t>
            </a:fld>
            <a:endParaRPr>
              <a:solidFill>
                <a:schemeClr val="dk2"/>
              </a:solidFill>
            </a:endParaRPr>
          </a:p>
        </p:txBody>
      </p:sp>
      <p:sp>
        <p:nvSpPr>
          <p:cNvPr id="191" name="Google Shape;191;p12"/>
          <p:cNvSpPr txBox="1"/>
          <p:nvPr>
            <p:ph type="title"/>
          </p:nvPr>
        </p:nvSpPr>
        <p:spPr>
          <a:xfrm>
            <a:off x="311725" y="500925"/>
            <a:ext cx="2610300" cy="6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Why Resnet?</a:t>
            </a:r>
            <a:endParaRPr>
              <a:latin typeface="Times New Roman"/>
              <a:ea typeface="Times New Roman"/>
              <a:cs typeface="Times New Roman"/>
              <a:sym typeface="Times New Roman"/>
            </a:endParaRPr>
          </a:p>
        </p:txBody>
      </p:sp>
      <p:sp>
        <p:nvSpPr>
          <p:cNvPr id="192" name="Google Shape;192;p12"/>
          <p:cNvSpPr txBox="1"/>
          <p:nvPr/>
        </p:nvSpPr>
        <p:spPr>
          <a:xfrm>
            <a:off x="193175" y="1463550"/>
            <a:ext cx="8620800" cy="188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92929"/>
                </a:solidFill>
                <a:highlight>
                  <a:srgbClr val="FFFFFF"/>
                </a:highlight>
                <a:latin typeface="Georgia"/>
                <a:ea typeface="Georgia"/>
                <a:cs typeface="Georgia"/>
                <a:sym typeface="Georgia"/>
              </a:rPr>
              <a:t>The requirement for a model like ResNet arose due to a number of pitfalls in modern network.</a:t>
            </a:r>
            <a:endParaRPr b="0" i="0" sz="1500" u="none" cap="none" strike="noStrike">
              <a:solidFill>
                <a:srgbClr val="292929"/>
              </a:solidFill>
              <a:highlight>
                <a:srgbClr val="FFFFFF"/>
              </a:highlight>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92929"/>
              </a:solidFill>
              <a:highlight>
                <a:srgbClr val="FFFFFF"/>
              </a:highlight>
              <a:latin typeface="Georgia"/>
              <a:ea typeface="Georgia"/>
              <a:cs typeface="Georgia"/>
              <a:sym typeface="Georgia"/>
            </a:endParaRPr>
          </a:p>
          <a:p>
            <a:pPr indent="-330200" lvl="0" marL="457200" marR="0" rtl="0" algn="l">
              <a:lnSpc>
                <a:spcPct val="100000"/>
              </a:lnSpc>
              <a:spcBef>
                <a:spcPts val="0"/>
              </a:spcBef>
              <a:spcAft>
                <a:spcPts val="0"/>
              </a:spcAft>
              <a:buClr>
                <a:srgbClr val="292929"/>
              </a:buClr>
              <a:buSzPts val="1600"/>
              <a:buFont typeface="Times New Roman"/>
              <a:buAutoNum type="arabicPeriod"/>
            </a:pPr>
            <a:r>
              <a:rPr b="1" i="0" lang="en" sz="1600" u="none" cap="none" strike="noStrike">
                <a:solidFill>
                  <a:srgbClr val="292929"/>
                </a:solidFill>
                <a:highlight>
                  <a:srgbClr val="FFFFFF"/>
                </a:highlight>
                <a:latin typeface="Times New Roman"/>
                <a:ea typeface="Times New Roman"/>
                <a:cs typeface="Times New Roman"/>
                <a:sym typeface="Times New Roman"/>
              </a:rPr>
              <a:t>Difficulty in training deep neural networks</a:t>
            </a:r>
            <a:endParaRPr b="1" i="0" sz="1600" u="none" cap="none" strike="noStrike">
              <a:solidFill>
                <a:srgbClr val="292929"/>
              </a:solidFill>
              <a:highlight>
                <a:srgbClr val="FFFFFF"/>
              </a:highlight>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292929"/>
              </a:buClr>
              <a:buSzPts val="1600"/>
              <a:buFont typeface="Times New Roman"/>
              <a:buAutoNum type="arabicPeriod"/>
            </a:pPr>
            <a:r>
              <a:rPr b="1" i="0" lang="en" sz="1600" u="none" cap="none" strike="noStrike">
                <a:solidFill>
                  <a:srgbClr val="292929"/>
                </a:solidFill>
                <a:highlight>
                  <a:srgbClr val="FFFFFF"/>
                </a:highlight>
                <a:latin typeface="Times New Roman"/>
                <a:ea typeface="Times New Roman"/>
                <a:cs typeface="Times New Roman"/>
                <a:sym typeface="Times New Roman"/>
              </a:rPr>
              <a:t>More expressive, less different</a:t>
            </a:r>
            <a:r>
              <a:rPr b="0" i="0" lang="en" sz="1600" u="none" cap="none" strike="noStrike">
                <a:solidFill>
                  <a:srgbClr val="292929"/>
                </a:solidFill>
                <a:highlight>
                  <a:srgbClr val="FFFFFF"/>
                </a:highlight>
                <a:latin typeface="Times New Roman"/>
                <a:ea typeface="Times New Roman"/>
                <a:cs typeface="Times New Roman"/>
                <a:sym typeface="Times New Roman"/>
              </a:rPr>
              <a:t>:</a:t>
            </a:r>
            <a:endParaRPr b="0" i="0" sz="1600" u="none" cap="none" strike="noStrike">
              <a:solidFill>
                <a:srgbClr val="292929"/>
              </a:solidFill>
              <a:highlight>
                <a:srgbClr val="FFFFFF"/>
              </a:highlight>
              <a:latin typeface="Times New Roman"/>
              <a:ea typeface="Times New Roman"/>
              <a:cs typeface="Times New Roman"/>
              <a:sym typeface="Times New Roman"/>
            </a:endParaRPr>
          </a:p>
          <a:p>
            <a:pPr indent="-330200" lvl="0" marL="457200" marR="0" rtl="0" algn="l">
              <a:lnSpc>
                <a:spcPct val="100000"/>
              </a:lnSpc>
              <a:spcBef>
                <a:spcPts val="0"/>
              </a:spcBef>
              <a:spcAft>
                <a:spcPts val="0"/>
              </a:spcAft>
              <a:buClr>
                <a:srgbClr val="292929"/>
              </a:buClr>
              <a:buSzPts val="1600"/>
              <a:buFont typeface="Times New Roman"/>
              <a:buAutoNum type="arabicPeriod"/>
            </a:pPr>
            <a:r>
              <a:rPr b="1" i="0" lang="en" sz="1600" u="none" cap="none" strike="noStrike">
                <a:solidFill>
                  <a:srgbClr val="292929"/>
                </a:solidFill>
                <a:highlight>
                  <a:srgbClr val="FFFFFF"/>
                </a:highlight>
                <a:latin typeface="Times New Roman"/>
                <a:ea typeface="Times New Roman"/>
                <a:cs typeface="Times New Roman"/>
                <a:sym typeface="Times New Roman"/>
              </a:rPr>
              <a:t>Vanishing/Exploding Gradient</a:t>
            </a:r>
            <a:endParaRPr b="0" i="0" sz="1600" u="none" cap="none" strike="noStrike">
              <a:solidFill>
                <a:srgbClr val="292929"/>
              </a:solidFill>
              <a:highlight>
                <a:srgbClr val="FFFFFF"/>
              </a:highlight>
              <a:latin typeface="Times New Roman"/>
              <a:ea typeface="Times New Roman"/>
              <a:cs typeface="Times New Roman"/>
              <a:sym typeface="Times New Roman"/>
            </a:endParaRPr>
          </a:p>
          <a:p>
            <a:pPr indent="-339725" lvl="0" marL="457200" marR="0" rtl="0" algn="l">
              <a:lnSpc>
                <a:spcPct val="100000"/>
              </a:lnSpc>
              <a:spcBef>
                <a:spcPts val="0"/>
              </a:spcBef>
              <a:spcAft>
                <a:spcPts val="0"/>
              </a:spcAft>
              <a:buClr>
                <a:srgbClr val="292929"/>
              </a:buClr>
              <a:buSzPts val="1750"/>
              <a:buFont typeface="Times New Roman"/>
              <a:buAutoNum type="arabicPeriod"/>
            </a:pPr>
            <a:r>
              <a:rPr b="1" i="0" lang="en" sz="1750" u="none" cap="none" strike="noStrike">
                <a:solidFill>
                  <a:srgbClr val="292929"/>
                </a:solidFill>
                <a:highlight>
                  <a:srgbClr val="FFFFFF"/>
                </a:highlight>
                <a:latin typeface="Times New Roman"/>
                <a:ea typeface="Times New Roman"/>
                <a:cs typeface="Times New Roman"/>
                <a:sym typeface="Times New Roman"/>
              </a:rPr>
              <a:t>Skip Connections</a:t>
            </a:r>
            <a:endParaRPr b="1" i="0" sz="1750" u="none" cap="none" strike="noStrike">
              <a:solidFill>
                <a:srgbClr val="292929"/>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292929"/>
              </a:solidFill>
              <a:highlight>
                <a:srgbClr val="FFFFFF"/>
              </a:highlight>
              <a:latin typeface="Georgia"/>
              <a:ea typeface="Georgia"/>
              <a:cs typeface="Georgia"/>
              <a:sym typeface="Georgia"/>
            </a:endParaRPr>
          </a:p>
        </p:txBody>
      </p:sp>
      <p:pic>
        <p:nvPicPr>
          <p:cNvPr id="193" name="Google Shape;193;p12"/>
          <p:cNvPicPr preferRelativeResize="0"/>
          <p:nvPr/>
        </p:nvPicPr>
        <p:blipFill rotWithShape="1">
          <a:blip r:embed="rId3">
            <a:alphaModFix/>
          </a:blip>
          <a:srcRect b="0" l="0" r="0" t="0"/>
          <a:stretch/>
        </p:blipFill>
        <p:spPr>
          <a:xfrm>
            <a:off x="2764925" y="3163375"/>
            <a:ext cx="3127150" cy="1675325"/>
          </a:xfrm>
          <a:prstGeom prst="rect">
            <a:avLst/>
          </a:prstGeom>
          <a:noFill/>
          <a:ln cap="flat" cmpd="sng" w="9525">
            <a:solidFill>
              <a:schemeClr val="dk1"/>
            </a:solidFill>
            <a:prstDash val="solid"/>
            <a:round/>
            <a:headEnd len="sm" w="sm" type="none"/>
            <a:tailEnd len="sm" w="sm" type="none"/>
          </a:ln>
        </p:spPr>
      </p:pic>
      <p:sp>
        <p:nvSpPr>
          <p:cNvPr id="194" name="Google Shape;194;p12"/>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12"/>
          <p:cNvPicPr preferRelativeResize="0"/>
          <p:nvPr/>
        </p:nvPicPr>
        <p:blipFill rotWithShape="1">
          <a:blip r:embed="rId4">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txBox="1"/>
          <p:nvPr>
            <p:ph type="title"/>
          </p:nvPr>
        </p:nvSpPr>
        <p:spPr>
          <a:xfrm>
            <a:off x="311725" y="500925"/>
            <a:ext cx="3706500" cy="682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360"/>
              </a:spcBef>
              <a:spcAft>
                <a:spcPts val="0"/>
              </a:spcAft>
              <a:buClr>
                <a:srgbClr val="000000"/>
              </a:buClr>
              <a:buSzPts val="1100"/>
              <a:buFont typeface="Arial"/>
              <a:buNone/>
            </a:pPr>
            <a:r>
              <a:rPr lang="en">
                <a:latin typeface="Times New Roman"/>
                <a:ea typeface="Times New Roman"/>
                <a:cs typeface="Times New Roman"/>
                <a:sym typeface="Times New Roman"/>
              </a:rPr>
              <a:t>CheXnet</a:t>
            </a:r>
            <a:endParaRPr/>
          </a:p>
        </p:txBody>
      </p:sp>
      <p:sp>
        <p:nvSpPr>
          <p:cNvPr id="201" name="Google Shape;20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2" name="Google Shape;202;p13"/>
          <p:cNvSpPr txBox="1"/>
          <p:nvPr>
            <p:ph idx="1" type="body"/>
          </p:nvPr>
        </p:nvSpPr>
        <p:spPr>
          <a:xfrm>
            <a:off x="4656750" y="223225"/>
            <a:ext cx="4166400" cy="4098600"/>
          </a:xfrm>
          <a:prstGeom prst="rect">
            <a:avLst/>
          </a:prstGeom>
          <a:noFill/>
          <a:ln>
            <a:noFill/>
          </a:ln>
        </p:spPr>
        <p:txBody>
          <a:bodyPr anchorCtr="0" anchor="t" bIns="91425" lIns="91425" spcFirstLastPara="1" rIns="91425" wrap="square" tIns="91425">
            <a:noAutofit/>
          </a:bodyPr>
          <a:lstStyle/>
          <a:p>
            <a:pPr indent="-323850" lvl="0" marL="457200" marR="74295" rtl="0" algn="just">
              <a:lnSpc>
                <a:spcPct val="103750"/>
              </a:lnSpc>
              <a:spcBef>
                <a:spcPts val="395"/>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For our model, we used a DenseNet121 pretrained model to create a CheXNet model. It has five convolution layers and employs average pooling. </a:t>
            </a:r>
            <a:endParaRPr sz="1500">
              <a:solidFill>
                <a:srgbClr val="000000"/>
              </a:solidFill>
              <a:latin typeface="Times New Roman"/>
              <a:ea typeface="Times New Roman"/>
              <a:cs typeface="Times New Roman"/>
              <a:sym typeface="Times New Roman"/>
            </a:endParaRPr>
          </a:p>
          <a:p>
            <a:pPr indent="-323850" lvl="0" marL="457200" marR="74295" rtl="0" algn="just">
              <a:lnSpc>
                <a:spcPct val="10375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We loaded the weights from the pretrained from the pre- trained model into our model using the weights file. Because this ChexNet model was trained on chest x-ray images itself as opposed to other models.</a:t>
            </a:r>
            <a:endParaRPr sz="1500">
              <a:solidFill>
                <a:srgbClr val="000000"/>
              </a:solidFill>
              <a:latin typeface="Times New Roman"/>
              <a:ea typeface="Times New Roman"/>
              <a:cs typeface="Times New Roman"/>
              <a:sym typeface="Times New Roman"/>
            </a:endParaRPr>
          </a:p>
          <a:p>
            <a:pPr indent="-323850" lvl="0" marL="457200" marR="74295" rtl="0" algn="just">
              <a:lnSpc>
                <a:spcPct val="103750"/>
              </a:lnSpc>
              <a:spcBef>
                <a:spcPts val="0"/>
              </a:spcBef>
              <a:spcAft>
                <a:spcPts val="0"/>
              </a:spcAft>
              <a:buClr>
                <a:srgbClr val="000000"/>
              </a:buClr>
              <a:buSzPts val="1500"/>
              <a:buFont typeface="Times New Roman"/>
              <a:buChar char="•"/>
            </a:pPr>
            <a:r>
              <a:rPr lang="en" sz="1500">
                <a:solidFill>
                  <a:srgbClr val="000000"/>
                </a:solidFill>
                <a:latin typeface="Times New Roman"/>
                <a:ea typeface="Times New Roman"/>
                <a:cs typeface="Times New Roman"/>
                <a:sym typeface="Times New Roman"/>
              </a:rPr>
              <a:t>First, we load the dataset that contains 6432 images with 3 classes for binary classification. As the DenseNet takes input images of size 224x224, resize the images in our dataset to 224x224.Then take the DenseNet network with pretrained weights of CheXNet without including the full connected (FC) layer as head.</a:t>
            </a:r>
            <a:endParaRPr sz="1500"/>
          </a:p>
        </p:txBody>
      </p:sp>
      <p:pic>
        <p:nvPicPr>
          <p:cNvPr id="203" name="Google Shape;203;p13"/>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4"/>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360"/>
              </a:spcBef>
              <a:spcAft>
                <a:spcPts val="0"/>
              </a:spcAft>
              <a:buSzPts val="1300"/>
              <a:buNone/>
            </a:pPr>
            <a:r>
              <a:rPr lang="en">
                <a:latin typeface="Times New Roman"/>
                <a:ea typeface="Times New Roman"/>
                <a:cs typeface="Times New Roman"/>
                <a:sym typeface="Times New Roman"/>
              </a:rPr>
              <a:t>CheXnet</a:t>
            </a:r>
            <a:endParaRPr/>
          </a:p>
        </p:txBody>
      </p:sp>
      <p:sp>
        <p:nvSpPr>
          <p:cNvPr id="209" name="Google Shape;20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pic>
        <p:nvPicPr>
          <p:cNvPr id="210" name="Google Shape;210;p14"/>
          <p:cNvPicPr preferRelativeResize="0"/>
          <p:nvPr/>
        </p:nvPicPr>
        <p:blipFill rotWithShape="1">
          <a:blip r:embed="rId3">
            <a:alphaModFix/>
          </a:blip>
          <a:srcRect b="0" l="0" r="0" t="0"/>
          <a:stretch/>
        </p:blipFill>
        <p:spPr>
          <a:xfrm>
            <a:off x="376650" y="350150"/>
            <a:ext cx="8294100" cy="3308250"/>
          </a:xfrm>
          <a:prstGeom prst="rect">
            <a:avLst/>
          </a:prstGeom>
          <a:noFill/>
          <a:ln cap="flat" cmpd="sng" w="9525">
            <a:solidFill>
              <a:srgbClr val="000000"/>
            </a:solidFill>
            <a:prstDash val="solid"/>
            <a:round/>
            <a:headEnd len="sm" w="sm" type="none"/>
            <a:tailEnd len="sm" w="sm" type="none"/>
          </a:ln>
        </p:spPr>
      </p:pic>
      <p:sp>
        <p:nvSpPr>
          <p:cNvPr id="211" name="Google Shape;211;p14"/>
          <p:cNvSpPr txBox="1"/>
          <p:nvPr/>
        </p:nvSpPr>
        <p:spPr>
          <a:xfrm>
            <a:off x="2801400" y="3762450"/>
            <a:ext cx="3000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9E9E9E"/>
                </a:solidFill>
                <a:latin typeface="Calibri"/>
                <a:ea typeface="Calibri"/>
                <a:cs typeface="Calibri"/>
                <a:sym typeface="Calibri"/>
              </a:rPr>
              <a:t> CheXnet Model Architecture</a:t>
            </a:r>
            <a:endParaRPr b="0" i="0" sz="1400" u="none" cap="none" strike="noStrike">
              <a:solidFill>
                <a:srgbClr val="9E9E9E"/>
              </a:solidFill>
              <a:latin typeface="Arial"/>
              <a:ea typeface="Arial"/>
              <a:cs typeface="Arial"/>
              <a:sym typeface="Arial"/>
            </a:endParaRPr>
          </a:p>
        </p:txBody>
      </p:sp>
      <p:pic>
        <p:nvPicPr>
          <p:cNvPr id="212" name="Google Shape;212;p14"/>
          <p:cNvPicPr preferRelativeResize="0"/>
          <p:nvPr/>
        </p:nvPicPr>
        <p:blipFill rotWithShape="1">
          <a:blip r:embed="rId4">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rPr>
              <a:t>‹#›</a:t>
            </a:fld>
            <a:endParaRPr>
              <a:solidFill>
                <a:schemeClr val="dk2"/>
              </a:solidFill>
            </a:endParaRPr>
          </a:p>
        </p:txBody>
      </p:sp>
      <p:sp>
        <p:nvSpPr>
          <p:cNvPr id="218" name="Google Shape;218;p15"/>
          <p:cNvSpPr txBox="1"/>
          <p:nvPr>
            <p:ph type="title"/>
          </p:nvPr>
        </p:nvSpPr>
        <p:spPr>
          <a:xfrm>
            <a:off x="267600" y="283600"/>
            <a:ext cx="2356500" cy="6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CheXnet 2.0</a:t>
            </a:r>
            <a:endParaRPr>
              <a:latin typeface="Times New Roman"/>
              <a:ea typeface="Times New Roman"/>
              <a:cs typeface="Times New Roman"/>
              <a:sym typeface="Times New Roman"/>
            </a:endParaRPr>
          </a:p>
        </p:txBody>
      </p:sp>
      <p:sp>
        <p:nvSpPr>
          <p:cNvPr id="219" name="Google Shape;219;p15"/>
          <p:cNvSpPr txBox="1"/>
          <p:nvPr/>
        </p:nvSpPr>
        <p:spPr>
          <a:xfrm>
            <a:off x="267600" y="1352275"/>
            <a:ext cx="8639100" cy="49200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550"/>
              <a:buFont typeface="Arial"/>
              <a:buNone/>
            </a:pPr>
            <a:r>
              <a:rPr b="0" i="0" lang="en" sz="1550" u="none" cap="none" strike="noStrike">
                <a:solidFill>
                  <a:schemeClr val="dk1"/>
                </a:solidFill>
                <a:highlight>
                  <a:srgbClr val="FFFFFF"/>
                </a:highlight>
                <a:latin typeface="Times New Roman"/>
                <a:ea typeface="Times New Roman"/>
                <a:cs typeface="Times New Roman"/>
                <a:sym typeface="Times New Roman"/>
              </a:rPr>
              <a:t>Things we think are </a:t>
            </a:r>
            <a:r>
              <a:rPr b="1" i="0" lang="en" sz="1550" u="none" cap="none" strike="noStrike">
                <a:solidFill>
                  <a:schemeClr val="dk1"/>
                </a:solidFill>
                <a:highlight>
                  <a:srgbClr val="FFFFFF"/>
                </a:highlight>
                <a:latin typeface="Times New Roman"/>
                <a:ea typeface="Times New Roman"/>
                <a:cs typeface="Times New Roman"/>
                <a:sym typeface="Times New Roman"/>
              </a:rPr>
              <a:t>probably</a:t>
            </a:r>
            <a:r>
              <a:rPr b="0" i="0" lang="en" sz="1550" u="none" cap="none" strike="noStrike">
                <a:solidFill>
                  <a:schemeClr val="dk1"/>
                </a:solidFill>
                <a:highlight>
                  <a:srgbClr val="FFFFFF"/>
                </a:highlight>
                <a:latin typeface="Times New Roman"/>
                <a:ea typeface="Times New Roman"/>
                <a:cs typeface="Times New Roman"/>
                <a:sym typeface="Times New Roman"/>
              </a:rPr>
              <a:t> </a:t>
            </a:r>
            <a:r>
              <a:rPr b="1" i="0" lang="en" sz="1550" u="none" cap="none" strike="noStrike">
                <a:solidFill>
                  <a:schemeClr val="dk1"/>
                </a:solidFill>
                <a:highlight>
                  <a:srgbClr val="FFFFFF"/>
                </a:highlight>
                <a:latin typeface="Times New Roman"/>
                <a:ea typeface="Times New Roman"/>
                <a:cs typeface="Times New Roman"/>
                <a:sym typeface="Times New Roman"/>
              </a:rPr>
              <a:t>true</a:t>
            </a:r>
            <a:r>
              <a:rPr b="0" i="0" lang="en" sz="1550" u="none" cap="none" strike="noStrike">
                <a:solidFill>
                  <a:schemeClr val="dk1"/>
                </a:solidFill>
                <a:highlight>
                  <a:srgbClr val="FFFFFF"/>
                </a:highlight>
                <a:latin typeface="Times New Roman"/>
                <a:ea typeface="Times New Roman"/>
                <a:cs typeface="Times New Roman"/>
                <a:sym typeface="Times New Roman"/>
              </a:rPr>
              <a:t>, but </a:t>
            </a:r>
            <a:r>
              <a:rPr b="1" i="0" lang="en" sz="1550" u="none" cap="none" strike="noStrike">
                <a:solidFill>
                  <a:schemeClr val="dk1"/>
                </a:solidFill>
                <a:highlight>
                  <a:srgbClr val="FFFFFF"/>
                </a:highlight>
                <a:latin typeface="Times New Roman"/>
                <a:ea typeface="Times New Roman"/>
                <a:cs typeface="Times New Roman"/>
                <a:sym typeface="Times New Roman"/>
              </a:rPr>
              <a:t>not convinced</a:t>
            </a:r>
            <a:r>
              <a:rPr b="0" i="0" lang="en" sz="1550" u="none" cap="none" strike="noStrike">
                <a:solidFill>
                  <a:schemeClr val="dk1"/>
                </a:solidFill>
                <a:highlight>
                  <a:srgbClr val="FFFFFF"/>
                </a:highlight>
                <a:latin typeface="Times New Roman"/>
                <a:ea typeface="Times New Roman"/>
                <a:cs typeface="Times New Roman"/>
                <a:sym typeface="Times New Roman"/>
              </a:rPr>
              <a:t> of:</a:t>
            </a:r>
            <a:endParaRPr b="0" i="0" sz="1550" u="none" cap="none" strike="noStrike">
              <a:solidFill>
                <a:schemeClr val="dk1"/>
              </a:solidFill>
              <a:highlight>
                <a:srgbClr val="FFFFFF"/>
              </a:highlight>
              <a:latin typeface="Times New Roman"/>
              <a:ea typeface="Times New Roman"/>
              <a:cs typeface="Times New Roman"/>
              <a:sym typeface="Times New Roman"/>
            </a:endParaRPr>
          </a:p>
          <a:p>
            <a:pPr indent="-327025" lvl="0" marL="711200" marR="0" rtl="0" algn="just">
              <a:lnSpc>
                <a:spcPct val="115000"/>
              </a:lnSpc>
              <a:spcBef>
                <a:spcPts val="2000"/>
              </a:spcBef>
              <a:spcAft>
                <a:spcPts val="0"/>
              </a:spcAft>
              <a:buClr>
                <a:schemeClr val="dk1"/>
              </a:buClr>
              <a:buSzPts val="1550"/>
              <a:buFont typeface="Times New Roman"/>
              <a:buChar char="●"/>
            </a:pPr>
            <a:r>
              <a:rPr b="0" i="0" lang="en" sz="1550" u="none" cap="none" strike="noStrike">
                <a:solidFill>
                  <a:schemeClr val="dk1"/>
                </a:solidFill>
                <a:highlight>
                  <a:srgbClr val="FFFFFF"/>
                </a:highlight>
                <a:latin typeface="Times New Roman"/>
                <a:ea typeface="Times New Roman"/>
                <a:cs typeface="Times New Roman"/>
                <a:sym typeface="Times New Roman"/>
              </a:rPr>
              <a:t>That this system is superhuman. There are several minor issues with the statistical analysis and not enough doctors/data points for me to truly accept this claim given how close to 0 the confidence interval is.</a:t>
            </a:r>
            <a:endParaRPr b="0" i="0" sz="1550" u="none" cap="none" strike="noStrike">
              <a:solidFill>
                <a:schemeClr val="dk1"/>
              </a:solidFill>
              <a:highlight>
                <a:srgbClr val="FFFFFF"/>
              </a:highlight>
              <a:latin typeface="Times New Roman"/>
              <a:ea typeface="Times New Roman"/>
              <a:cs typeface="Times New Roman"/>
              <a:sym typeface="Times New Roman"/>
            </a:endParaRPr>
          </a:p>
          <a:p>
            <a:pPr indent="-327025" lvl="0" marL="711200" marR="0" rtl="0" algn="just">
              <a:lnSpc>
                <a:spcPct val="100000"/>
              </a:lnSpc>
              <a:spcBef>
                <a:spcPts val="0"/>
              </a:spcBef>
              <a:spcAft>
                <a:spcPts val="0"/>
              </a:spcAft>
              <a:buClr>
                <a:schemeClr val="dk1"/>
              </a:buClr>
              <a:buSzPts val="1550"/>
              <a:buFont typeface="Times New Roman"/>
              <a:buChar char="●"/>
            </a:pPr>
            <a:r>
              <a:rPr b="0" i="0" lang="en" sz="1550" u="none" cap="none" strike="noStrike">
                <a:solidFill>
                  <a:schemeClr val="dk1"/>
                </a:solidFill>
                <a:highlight>
                  <a:srgbClr val="FFFFFF"/>
                </a:highlight>
                <a:latin typeface="Times New Roman"/>
                <a:ea typeface="Times New Roman"/>
                <a:cs typeface="Times New Roman"/>
                <a:sym typeface="Times New Roman"/>
              </a:rPr>
              <a:t>The system learns to match good quality image labels despite the flawed training data. This is very interesting, but without seeing the results in the other classes it is hard to be sure that the pneumonia result is not an outlier. Even if it is true, there is no doubt in our mind that the performance would be </a:t>
            </a:r>
            <a:r>
              <a:rPr b="0" i="1" lang="en" sz="1550" u="none" cap="none" strike="noStrike">
                <a:solidFill>
                  <a:schemeClr val="dk1"/>
                </a:solidFill>
                <a:highlight>
                  <a:srgbClr val="FFFFFF"/>
                </a:highlight>
                <a:latin typeface="Times New Roman"/>
                <a:ea typeface="Times New Roman"/>
                <a:cs typeface="Times New Roman"/>
                <a:sym typeface="Times New Roman"/>
              </a:rPr>
              <a:t>better</a:t>
            </a:r>
            <a:r>
              <a:rPr b="0" i="0" lang="en" sz="1550" u="none" cap="none" strike="noStrike">
                <a:solidFill>
                  <a:schemeClr val="dk1"/>
                </a:solidFill>
                <a:highlight>
                  <a:srgbClr val="FFFFFF"/>
                </a:highlight>
                <a:latin typeface="Times New Roman"/>
                <a:ea typeface="Times New Roman"/>
                <a:cs typeface="Times New Roman"/>
                <a:sym typeface="Times New Roman"/>
              </a:rPr>
              <a:t> with cleaner training labels.</a:t>
            </a:r>
            <a:endParaRPr b="0" i="0" sz="155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just">
              <a:lnSpc>
                <a:spcPct val="100000"/>
              </a:lnSpc>
              <a:spcBef>
                <a:spcPts val="4000"/>
              </a:spcBef>
              <a:spcAft>
                <a:spcPts val="0"/>
              </a:spcAft>
              <a:buClr>
                <a:srgbClr val="000000"/>
              </a:buClr>
              <a:buSzPts val="1550"/>
              <a:buFont typeface="Arial"/>
              <a:buNone/>
            </a:pPr>
            <a:r>
              <a:rPr b="1" i="0" lang="en" sz="1550" u="none" cap="none" strike="noStrike">
                <a:solidFill>
                  <a:schemeClr val="dk1"/>
                </a:solidFill>
                <a:highlight>
                  <a:srgbClr val="FFFFFF"/>
                </a:highlight>
                <a:latin typeface="Times New Roman"/>
                <a:ea typeface="Times New Roman"/>
                <a:cs typeface="Times New Roman"/>
                <a:sym typeface="Times New Roman"/>
              </a:rPr>
              <a:t>Things we personally prefer were different: (and will try to change):</a:t>
            </a:r>
            <a:endParaRPr b="1" i="0" sz="1550" u="none" cap="none" strike="noStrike">
              <a:solidFill>
                <a:schemeClr val="dk1"/>
              </a:solidFill>
              <a:highlight>
                <a:srgbClr val="FFFFFF"/>
              </a:highlight>
              <a:latin typeface="Times New Roman"/>
              <a:ea typeface="Times New Roman"/>
              <a:cs typeface="Times New Roman"/>
              <a:sym typeface="Times New Roman"/>
            </a:endParaRPr>
          </a:p>
          <a:p>
            <a:pPr indent="-327025" lvl="0" marL="457200" marR="0" rtl="0" algn="just">
              <a:lnSpc>
                <a:spcPct val="100000"/>
              </a:lnSpc>
              <a:spcBef>
                <a:spcPts val="0"/>
              </a:spcBef>
              <a:spcAft>
                <a:spcPts val="0"/>
              </a:spcAft>
              <a:buClr>
                <a:schemeClr val="dk1"/>
              </a:buClr>
              <a:buSzPts val="1550"/>
              <a:buFont typeface="Times New Roman"/>
              <a:buAutoNum type="arabicPeriod"/>
            </a:pPr>
            <a:r>
              <a:rPr b="0" i="0" lang="en" sz="1550" u="none" cap="none" strike="noStrike">
                <a:solidFill>
                  <a:schemeClr val="dk1"/>
                </a:solidFill>
                <a:highlight>
                  <a:srgbClr val="FFFFFF"/>
                </a:highlight>
                <a:latin typeface="Times New Roman"/>
                <a:ea typeface="Times New Roman"/>
                <a:cs typeface="Times New Roman"/>
                <a:sym typeface="Times New Roman"/>
              </a:rPr>
              <a:t>Keep the ROC curve, add a few more metrics.</a:t>
            </a:r>
            <a:endParaRPr b="0" i="0" sz="1550" u="none" cap="none" strike="noStrike">
              <a:solidFill>
                <a:schemeClr val="dk1"/>
              </a:solidFill>
              <a:highlight>
                <a:srgbClr val="FFFFFF"/>
              </a:highlight>
              <a:latin typeface="Times New Roman"/>
              <a:ea typeface="Times New Roman"/>
              <a:cs typeface="Times New Roman"/>
              <a:sym typeface="Times New Roman"/>
            </a:endParaRPr>
          </a:p>
          <a:p>
            <a:pPr indent="-327025" lvl="0" marL="457200" marR="0" rtl="0" algn="just">
              <a:lnSpc>
                <a:spcPct val="100000"/>
              </a:lnSpc>
              <a:spcBef>
                <a:spcPts val="0"/>
              </a:spcBef>
              <a:spcAft>
                <a:spcPts val="0"/>
              </a:spcAft>
              <a:buClr>
                <a:schemeClr val="dk1"/>
              </a:buClr>
              <a:buSzPts val="1550"/>
              <a:buFont typeface="Times New Roman"/>
              <a:buAutoNum type="arabicPeriod"/>
            </a:pPr>
            <a:r>
              <a:rPr b="0" i="0" lang="en" sz="1550" u="none" cap="none" strike="noStrike">
                <a:solidFill>
                  <a:schemeClr val="dk1"/>
                </a:solidFill>
                <a:highlight>
                  <a:srgbClr val="FFFFFF"/>
                </a:highlight>
                <a:latin typeface="Times New Roman"/>
                <a:ea typeface="Times New Roman"/>
                <a:cs typeface="Times New Roman"/>
                <a:sym typeface="Times New Roman"/>
              </a:rPr>
              <a:t>Do some sort of outlier analysis.</a:t>
            </a:r>
            <a:endParaRPr b="0" i="0" sz="1550" u="none" cap="none" strike="noStrike">
              <a:solidFill>
                <a:schemeClr val="dk1"/>
              </a:solidFill>
              <a:highlight>
                <a:srgbClr val="FFFFFF"/>
              </a:highlight>
              <a:latin typeface="Times New Roman"/>
              <a:ea typeface="Times New Roman"/>
              <a:cs typeface="Times New Roman"/>
              <a:sym typeface="Times New Roman"/>
            </a:endParaRPr>
          </a:p>
          <a:p>
            <a:pPr indent="-327025" lvl="0" marL="457200" marR="0" rtl="0" algn="just">
              <a:lnSpc>
                <a:spcPct val="100000"/>
              </a:lnSpc>
              <a:spcBef>
                <a:spcPts val="0"/>
              </a:spcBef>
              <a:spcAft>
                <a:spcPts val="0"/>
              </a:spcAft>
              <a:buClr>
                <a:schemeClr val="dk1"/>
              </a:buClr>
              <a:buSzPts val="1550"/>
              <a:buFont typeface="Times New Roman"/>
              <a:buAutoNum type="arabicPeriod"/>
            </a:pPr>
            <a:r>
              <a:rPr b="0" i="0" lang="en" sz="1550" u="none" cap="none" strike="noStrike">
                <a:solidFill>
                  <a:schemeClr val="dk1"/>
                </a:solidFill>
                <a:highlight>
                  <a:srgbClr val="FFFFFF"/>
                </a:highlight>
                <a:latin typeface="Times New Roman"/>
                <a:ea typeface="Times New Roman"/>
                <a:cs typeface="Times New Roman"/>
                <a:sym typeface="Times New Roman"/>
              </a:rPr>
              <a:t>More doctors!</a:t>
            </a:r>
            <a:endParaRPr b="0" i="0" sz="155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550"/>
              <a:buFont typeface="Arial"/>
              <a:buNone/>
            </a:pPr>
            <a:r>
              <a:t/>
            </a:r>
            <a:endParaRPr b="0" i="0" sz="155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just">
              <a:lnSpc>
                <a:spcPct val="100000"/>
              </a:lnSpc>
              <a:spcBef>
                <a:spcPts val="4000"/>
              </a:spcBef>
              <a:spcAft>
                <a:spcPts val="4000"/>
              </a:spcAft>
              <a:buClr>
                <a:srgbClr val="000000"/>
              </a:buClr>
              <a:buSzPts val="1350"/>
              <a:buFont typeface="Arial"/>
              <a:buNone/>
            </a:pPr>
            <a:r>
              <a:t/>
            </a:r>
            <a:endParaRPr b="0" i="0" sz="1350" u="none" cap="none" strike="noStrike">
              <a:solidFill>
                <a:schemeClr val="dk2"/>
              </a:solidFill>
              <a:highlight>
                <a:srgbClr val="FFFFFF"/>
              </a:highlight>
              <a:latin typeface="Arial"/>
              <a:ea typeface="Arial"/>
              <a:cs typeface="Arial"/>
              <a:sym typeface="Arial"/>
            </a:endParaRPr>
          </a:p>
        </p:txBody>
      </p:sp>
      <p:pic>
        <p:nvPicPr>
          <p:cNvPr id="220" name="Google Shape;220;p15"/>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
          <p:cNvSpPr txBox="1"/>
          <p:nvPr>
            <p:ph type="title"/>
          </p:nvPr>
        </p:nvSpPr>
        <p:spPr>
          <a:xfrm>
            <a:off x="311725" y="500925"/>
            <a:ext cx="3706500" cy="664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latin typeface="Times New Roman"/>
                <a:ea typeface="Times New Roman"/>
                <a:cs typeface="Times New Roman"/>
                <a:sym typeface="Times New Roman"/>
              </a:rPr>
              <a:t>Content</a:t>
            </a:r>
            <a:endParaRPr>
              <a:latin typeface="Times New Roman"/>
              <a:ea typeface="Times New Roman"/>
              <a:cs typeface="Times New Roman"/>
              <a:sym typeface="Times New Roman"/>
            </a:endParaRPr>
          </a:p>
        </p:txBody>
      </p:sp>
      <p:sp>
        <p:nvSpPr>
          <p:cNvPr id="75" name="Google Shape;75;p2"/>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fontScale="70000" lnSpcReduction="20000"/>
          </a:bodyPr>
          <a:lstStyle/>
          <a:p>
            <a:pPr indent="-252031" lvl="0" marL="274320" rtl="0" algn="l">
              <a:lnSpc>
                <a:spcPct val="100000"/>
              </a:lnSpc>
              <a:spcBef>
                <a:spcPts val="0"/>
              </a:spcBef>
              <a:spcAft>
                <a:spcPts val="0"/>
              </a:spcAft>
              <a:buClr>
                <a:srgbClr val="000000"/>
              </a:buClr>
              <a:buSzPct val="60000"/>
              <a:buFont typeface="Times New Roman"/>
              <a:buChar char="●"/>
            </a:pPr>
            <a:r>
              <a:rPr lang="en" sz="2600">
                <a:solidFill>
                  <a:srgbClr val="000000"/>
                </a:solidFill>
                <a:latin typeface="Times New Roman"/>
                <a:ea typeface="Times New Roman"/>
                <a:cs typeface="Times New Roman"/>
                <a:sym typeface="Times New Roman"/>
              </a:rPr>
              <a:t>Introduction </a:t>
            </a:r>
            <a:endParaRPr sz="2600">
              <a:solidFill>
                <a:srgbClr val="000000"/>
              </a:solidFill>
              <a:latin typeface="Calibri"/>
              <a:ea typeface="Calibri"/>
              <a:cs typeface="Calibri"/>
              <a:sym typeface="Calibri"/>
            </a:endParaRPr>
          </a:p>
          <a:p>
            <a:pPr indent="-252031" lvl="0" marL="274320" rtl="0" algn="l">
              <a:lnSpc>
                <a:spcPct val="100000"/>
              </a:lnSpc>
              <a:spcBef>
                <a:spcPts val="580"/>
              </a:spcBef>
              <a:spcAft>
                <a:spcPts val="0"/>
              </a:spcAft>
              <a:buClr>
                <a:srgbClr val="000000"/>
              </a:buClr>
              <a:buSzPct val="60000"/>
              <a:buFont typeface="Times New Roman"/>
              <a:buChar char="●"/>
            </a:pPr>
            <a:r>
              <a:rPr lang="en" sz="2600">
                <a:solidFill>
                  <a:srgbClr val="000000"/>
                </a:solidFill>
                <a:latin typeface="Times New Roman"/>
                <a:ea typeface="Times New Roman"/>
                <a:cs typeface="Times New Roman"/>
                <a:sym typeface="Times New Roman"/>
              </a:rPr>
              <a:t>Literature</a:t>
            </a:r>
            <a:endParaRPr sz="2600">
              <a:solidFill>
                <a:srgbClr val="000000"/>
              </a:solidFill>
              <a:latin typeface="Calibri"/>
              <a:ea typeface="Calibri"/>
              <a:cs typeface="Calibri"/>
              <a:sym typeface="Calibri"/>
            </a:endParaRPr>
          </a:p>
          <a:p>
            <a:pPr indent="-252031" lvl="0" marL="274320" rtl="0" algn="l">
              <a:lnSpc>
                <a:spcPct val="100000"/>
              </a:lnSpc>
              <a:spcBef>
                <a:spcPts val="580"/>
              </a:spcBef>
              <a:spcAft>
                <a:spcPts val="0"/>
              </a:spcAft>
              <a:buClr>
                <a:srgbClr val="000000"/>
              </a:buClr>
              <a:buSzPct val="60000"/>
              <a:buFont typeface="Times New Roman"/>
              <a:buChar char="●"/>
            </a:pPr>
            <a:r>
              <a:rPr lang="en" sz="2600">
                <a:solidFill>
                  <a:srgbClr val="000000"/>
                </a:solidFill>
                <a:latin typeface="Times New Roman"/>
                <a:ea typeface="Times New Roman"/>
                <a:cs typeface="Times New Roman"/>
                <a:sym typeface="Times New Roman"/>
              </a:rPr>
              <a:t>Problem Statement</a:t>
            </a:r>
            <a:endParaRPr sz="2600">
              <a:solidFill>
                <a:srgbClr val="000000"/>
              </a:solidFill>
              <a:latin typeface="Calibri"/>
              <a:ea typeface="Calibri"/>
              <a:cs typeface="Calibri"/>
              <a:sym typeface="Calibri"/>
            </a:endParaRPr>
          </a:p>
          <a:p>
            <a:pPr indent="-273147" lvl="1" marL="548640" rtl="0" algn="l">
              <a:lnSpc>
                <a:spcPct val="100000"/>
              </a:lnSpc>
              <a:spcBef>
                <a:spcPts val="580"/>
              </a:spcBef>
              <a:spcAft>
                <a:spcPts val="0"/>
              </a:spcAft>
              <a:buClr>
                <a:srgbClr val="4F81BD"/>
              </a:buClr>
              <a:buSzPct val="60000"/>
              <a:buFont typeface="Times New Roman"/>
              <a:buChar char="○"/>
            </a:pPr>
            <a:r>
              <a:rPr lang="en" sz="2600">
                <a:solidFill>
                  <a:srgbClr val="000000"/>
                </a:solidFill>
                <a:latin typeface="Times New Roman"/>
                <a:ea typeface="Times New Roman"/>
                <a:cs typeface="Times New Roman"/>
                <a:sym typeface="Times New Roman"/>
              </a:rPr>
              <a:t>Proposed Solution</a:t>
            </a:r>
            <a:endParaRPr sz="2600">
              <a:solidFill>
                <a:srgbClr val="000000"/>
              </a:solidFill>
              <a:latin typeface="Calibri"/>
              <a:ea typeface="Calibri"/>
              <a:cs typeface="Calibri"/>
              <a:sym typeface="Calibri"/>
            </a:endParaRPr>
          </a:p>
          <a:p>
            <a:pPr indent="-252031" lvl="0" marL="274320" rtl="0" algn="l">
              <a:lnSpc>
                <a:spcPct val="100000"/>
              </a:lnSpc>
              <a:spcBef>
                <a:spcPts val="580"/>
              </a:spcBef>
              <a:spcAft>
                <a:spcPts val="0"/>
              </a:spcAft>
              <a:buClr>
                <a:srgbClr val="000000"/>
              </a:buClr>
              <a:buSzPct val="60000"/>
              <a:buFont typeface="Times New Roman"/>
              <a:buChar char="●"/>
            </a:pPr>
            <a:r>
              <a:rPr lang="en" sz="2600">
                <a:solidFill>
                  <a:srgbClr val="000000"/>
                </a:solidFill>
                <a:latin typeface="Times New Roman"/>
                <a:ea typeface="Times New Roman"/>
                <a:cs typeface="Times New Roman"/>
                <a:sym typeface="Times New Roman"/>
              </a:rPr>
              <a:t>Work Flow of the system </a:t>
            </a:r>
            <a:endParaRPr sz="2600">
              <a:solidFill>
                <a:srgbClr val="000000"/>
              </a:solidFill>
              <a:latin typeface="Calibri"/>
              <a:ea typeface="Calibri"/>
              <a:cs typeface="Calibri"/>
              <a:sym typeface="Calibri"/>
            </a:endParaRPr>
          </a:p>
          <a:p>
            <a:pPr indent="-252031" lvl="0" marL="274320" rtl="0" algn="l">
              <a:lnSpc>
                <a:spcPct val="100000"/>
              </a:lnSpc>
              <a:spcBef>
                <a:spcPts val="580"/>
              </a:spcBef>
              <a:spcAft>
                <a:spcPts val="0"/>
              </a:spcAft>
              <a:buClr>
                <a:srgbClr val="000000"/>
              </a:buClr>
              <a:buSzPct val="60000"/>
              <a:buFont typeface="Times New Roman"/>
              <a:buChar char="●"/>
            </a:pPr>
            <a:r>
              <a:rPr lang="en" sz="2600">
                <a:solidFill>
                  <a:srgbClr val="000000"/>
                </a:solidFill>
                <a:latin typeface="Times New Roman"/>
                <a:ea typeface="Times New Roman"/>
                <a:cs typeface="Times New Roman"/>
                <a:sym typeface="Times New Roman"/>
              </a:rPr>
              <a:t>Algorithm with Implementation details</a:t>
            </a:r>
            <a:endParaRPr sz="2600">
              <a:solidFill>
                <a:srgbClr val="000000"/>
              </a:solidFill>
              <a:latin typeface="Calibri"/>
              <a:ea typeface="Calibri"/>
              <a:cs typeface="Calibri"/>
              <a:sym typeface="Calibri"/>
            </a:endParaRPr>
          </a:p>
          <a:p>
            <a:pPr indent="-252031" lvl="0" marL="274320" rtl="0" algn="l">
              <a:lnSpc>
                <a:spcPct val="100000"/>
              </a:lnSpc>
              <a:spcBef>
                <a:spcPts val="580"/>
              </a:spcBef>
              <a:spcAft>
                <a:spcPts val="0"/>
              </a:spcAft>
              <a:buClr>
                <a:srgbClr val="000000"/>
              </a:buClr>
              <a:buSzPct val="60000"/>
              <a:buFont typeface="Times New Roman"/>
              <a:buChar char="●"/>
            </a:pPr>
            <a:r>
              <a:rPr lang="en" sz="2600">
                <a:solidFill>
                  <a:srgbClr val="000000"/>
                </a:solidFill>
                <a:latin typeface="Times New Roman"/>
                <a:ea typeface="Times New Roman"/>
                <a:cs typeface="Times New Roman"/>
                <a:sym typeface="Times New Roman"/>
              </a:rPr>
              <a:t>Experimental Set-Up</a:t>
            </a:r>
            <a:endParaRPr sz="2600">
              <a:solidFill>
                <a:srgbClr val="000000"/>
              </a:solidFill>
              <a:latin typeface="Calibri"/>
              <a:ea typeface="Calibri"/>
              <a:cs typeface="Calibri"/>
              <a:sym typeface="Calibri"/>
            </a:endParaRPr>
          </a:p>
          <a:p>
            <a:pPr indent="-273147" lvl="1" marL="548640" rtl="0" algn="l">
              <a:lnSpc>
                <a:spcPct val="100000"/>
              </a:lnSpc>
              <a:spcBef>
                <a:spcPts val="580"/>
              </a:spcBef>
              <a:spcAft>
                <a:spcPts val="0"/>
              </a:spcAft>
              <a:buClr>
                <a:srgbClr val="4F81BD"/>
              </a:buClr>
              <a:buSzPct val="60000"/>
              <a:buFont typeface="Times New Roman"/>
              <a:buChar char="○"/>
            </a:pPr>
            <a:r>
              <a:rPr lang="en" sz="2600">
                <a:solidFill>
                  <a:srgbClr val="000000"/>
                </a:solidFill>
                <a:latin typeface="Times New Roman"/>
                <a:ea typeface="Times New Roman"/>
                <a:cs typeface="Times New Roman"/>
                <a:sym typeface="Times New Roman"/>
              </a:rPr>
              <a:t>Data Set </a:t>
            </a:r>
            <a:endParaRPr sz="2600">
              <a:solidFill>
                <a:srgbClr val="000000"/>
              </a:solidFill>
              <a:latin typeface="Calibri"/>
              <a:ea typeface="Calibri"/>
              <a:cs typeface="Calibri"/>
              <a:sym typeface="Calibri"/>
            </a:endParaRPr>
          </a:p>
          <a:p>
            <a:pPr indent="-273147" lvl="1" marL="548640" rtl="0" algn="l">
              <a:lnSpc>
                <a:spcPct val="100000"/>
              </a:lnSpc>
              <a:spcBef>
                <a:spcPts val="580"/>
              </a:spcBef>
              <a:spcAft>
                <a:spcPts val="0"/>
              </a:spcAft>
              <a:buClr>
                <a:srgbClr val="4F81BD"/>
              </a:buClr>
              <a:buSzPct val="60000"/>
              <a:buFont typeface="Times New Roman"/>
              <a:buChar char="○"/>
            </a:pPr>
            <a:r>
              <a:rPr lang="en" sz="2600">
                <a:solidFill>
                  <a:srgbClr val="000000"/>
                </a:solidFill>
                <a:latin typeface="Times New Roman"/>
                <a:ea typeface="Times New Roman"/>
                <a:cs typeface="Times New Roman"/>
                <a:sym typeface="Times New Roman"/>
              </a:rPr>
              <a:t>Performance Evaluation Parameters</a:t>
            </a:r>
            <a:endParaRPr sz="2600">
              <a:solidFill>
                <a:srgbClr val="000000"/>
              </a:solidFill>
              <a:latin typeface="Calibri"/>
              <a:ea typeface="Calibri"/>
              <a:cs typeface="Calibri"/>
              <a:sym typeface="Calibri"/>
            </a:endParaRPr>
          </a:p>
          <a:p>
            <a:pPr indent="-252031" lvl="0" marL="274320" rtl="0" algn="l">
              <a:lnSpc>
                <a:spcPct val="100000"/>
              </a:lnSpc>
              <a:spcBef>
                <a:spcPts val="580"/>
              </a:spcBef>
              <a:spcAft>
                <a:spcPts val="0"/>
              </a:spcAft>
              <a:buClr>
                <a:srgbClr val="000000"/>
              </a:buClr>
              <a:buSzPct val="60000"/>
              <a:buFont typeface="Times New Roman"/>
              <a:buChar char="●"/>
            </a:pPr>
            <a:r>
              <a:rPr lang="en" sz="2600">
                <a:solidFill>
                  <a:srgbClr val="000000"/>
                </a:solidFill>
                <a:latin typeface="Times New Roman"/>
                <a:ea typeface="Times New Roman"/>
                <a:cs typeface="Times New Roman"/>
                <a:sym typeface="Times New Roman"/>
              </a:rPr>
              <a:t>Results  &amp; Discussion</a:t>
            </a:r>
            <a:endParaRPr sz="2600">
              <a:solidFill>
                <a:srgbClr val="000000"/>
              </a:solidFill>
              <a:latin typeface="Calibri"/>
              <a:ea typeface="Calibri"/>
              <a:cs typeface="Calibri"/>
              <a:sym typeface="Calibri"/>
            </a:endParaRPr>
          </a:p>
          <a:p>
            <a:pPr indent="-252031" lvl="0" marL="274320" rtl="0" algn="l">
              <a:lnSpc>
                <a:spcPct val="100000"/>
              </a:lnSpc>
              <a:spcBef>
                <a:spcPts val="580"/>
              </a:spcBef>
              <a:spcAft>
                <a:spcPts val="0"/>
              </a:spcAft>
              <a:buClr>
                <a:srgbClr val="000000"/>
              </a:buClr>
              <a:buSzPct val="60000"/>
              <a:buFont typeface="Times New Roman"/>
              <a:buChar char="●"/>
            </a:pPr>
            <a:r>
              <a:rPr lang="en" sz="2600">
                <a:solidFill>
                  <a:srgbClr val="000000"/>
                </a:solidFill>
                <a:latin typeface="Times New Roman"/>
                <a:ea typeface="Times New Roman"/>
                <a:cs typeface="Times New Roman"/>
                <a:sym typeface="Times New Roman"/>
              </a:rPr>
              <a:t>Conclusion</a:t>
            </a:r>
            <a:endParaRPr sz="2600">
              <a:solidFill>
                <a:srgbClr val="000000"/>
              </a:solidFill>
              <a:latin typeface="Calibri"/>
              <a:ea typeface="Calibri"/>
              <a:cs typeface="Calibri"/>
              <a:sym typeface="Calibri"/>
            </a:endParaRPr>
          </a:p>
          <a:p>
            <a:pPr indent="-252031" lvl="0" marL="274320" rtl="0" algn="l">
              <a:lnSpc>
                <a:spcPct val="100000"/>
              </a:lnSpc>
              <a:spcBef>
                <a:spcPts val="580"/>
              </a:spcBef>
              <a:spcAft>
                <a:spcPts val="0"/>
              </a:spcAft>
              <a:buClr>
                <a:srgbClr val="000000"/>
              </a:buClr>
              <a:buSzPct val="60000"/>
              <a:buFont typeface="Times New Roman"/>
              <a:buChar char="●"/>
            </a:pPr>
            <a:r>
              <a:rPr lang="en" sz="2600">
                <a:solidFill>
                  <a:srgbClr val="000000"/>
                </a:solidFill>
                <a:latin typeface="Times New Roman"/>
                <a:ea typeface="Times New Roman"/>
                <a:cs typeface="Times New Roman"/>
                <a:sym typeface="Times New Roman"/>
              </a:rPr>
              <a:t>References</a:t>
            </a:r>
            <a:endParaRPr sz="2600">
              <a:solidFill>
                <a:srgbClr val="000000"/>
              </a:solidFill>
              <a:latin typeface="Libre Baskerville"/>
              <a:ea typeface="Libre Baskerville"/>
              <a:cs typeface="Libre Baskerville"/>
              <a:sym typeface="Libre Baskerville"/>
            </a:endParaRPr>
          </a:p>
          <a:p>
            <a:pPr indent="-252031" lvl="0" marL="274320" rtl="0" algn="l">
              <a:lnSpc>
                <a:spcPct val="100000"/>
              </a:lnSpc>
              <a:spcBef>
                <a:spcPts val="580"/>
              </a:spcBef>
              <a:spcAft>
                <a:spcPts val="0"/>
              </a:spcAft>
              <a:buClr>
                <a:srgbClr val="000000"/>
              </a:buClr>
              <a:buSzPct val="60000"/>
              <a:buFont typeface="Times New Roman"/>
              <a:buChar char="●"/>
            </a:pPr>
            <a:r>
              <a:rPr lang="en" sz="2600">
                <a:solidFill>
                  <a:srgbClr val="000000"/>
                </a:solidFill>
                <a:latin typeface="Times New Roman"/>
                <a:ea typeface="Times New Roman"/>
                <a:cs typeface="Times New Roman"/>
                <a:sym typeface="Times New Roman"/>
              </a:rPr>
              <a:t>Publication</a:t>
            </a:r>
            <a:endParaRPr sz="2600">
              <a:solidFill>
                <a:srgbClr val="000000"/>
              </a:solidFill>
              <a:latin typeface="Calibri"/>
              <a:ea typeface="Calibri"/>
              <a:cs typeface="Calibri"/>
              <a:sym typeface="Calibri"/>
            </a:endParaRPr>
          </a:p>
          <a:p>
            <a:pPr indent="0" lvl="0" marL="0" rtl="0" algn="l">
              <a:lnSpc>
                <a:spcPct val="115000"/>
              </a:lnSpc>
              <a:spcBef>
                <a:spcPts val="0"/>
              </a:spcBef>
              <a:spcAft>
                <a:spcPts val="1200"/>
              </a:spcAft>
              <a:buSzPct val="142857"/>
              <a:buNone/>
            </a:pPr>
            <a:r>
              <a:t/>
            </a:r>
            <a:endParaRPr/>
          </a:p>
        </p:txBody>
      </p:sp>
      <p:pic>
        <p:nvPicPr>
          <p:cNvPr id="76" name="Google Shape;76;p2"/>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
        <p:nvSpPr>
          <p:cNvPr id="77" name="Google Shape;77;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6"/>
          <p:cNvSpPr txBox="1"/>
          <p:nvPr>
            <p:ph type="title"/>
          </p:nvPr>
        </p:nvSpPr>
        <p:spPr>
          <a:xfrm>
            <a:off x="311725" y="500925"/>
            <a:ext cx="3706500" cy="67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latin typeface="Times New Roman"/>
                <a:ea typeface="Times New Roman"/>
                <a:cs typeface="Times New Roman"/>
                <a:sym typeface="Times New Roman"/>
              </a:rPr>
              <a:t>Bins Approach</a:t>
            </a:r>
            <a:endParaRPr>
              <a:latin typeface="Times New Roman"/>
              <a:ea typeface="Times New Roman"/>
              <a:cs typeface="Times New Roman"/>
              <a:sym typeface="Times New Roman"/>
            </a:endParaRPr>
          </a:p>
        </p:txBody>
      </p:sp>
      <p:sp>
        <p:nvSpPr>
          <p:cNvPr id="226" name="Google Shape;22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27" name="Google Shape;227;p16"/>
          <p:cNvSpPr txBox="1"/>
          <p:nvPr>
            <p:ph idx="1" type="body"/>
          </p:nvPr>
        </p:nvSpPr>
        <p:spPr>
          <a:xfrm>
            <a:off x="4499800" y="295675"/>
            <a:ext cx="4166400" cy="4098600"/>
          </a:xfrm>
          <a:prstGeom prst="rect">
            <a:avLst/>
          </a:prstGeom>
          <a:noFill/>
          <a:ln>
            <a:noFill/>
          </a:ln>
        </p:spPr>
        <p:txBody>
          <a:bodyPr anchorCtr="0" anchor="t" bIns="91425" lIns="91425" spcFirstLastPara="1" rIns="91425" wrap="square" tIns="91425">
            <a:noAutofit/>
          </a:bodyPr>
          <a:lstStyle/>
          <a:p>
            <a:pPr indent="-327025" lvl="0" marL="457200" rtl="0" algn="just">
              <a:lnSpc>
                <a:spcPct val="115000"/>
              </a:lnSpc>
              <a:spcBef>
                <a:spcPts val="0"/>
              </a:spcBef>
              <a:spcAft>
                <a:spcPts val="0"/>
              </a:spcAft>
              <a:buClr>
                <a:srgbClr val="374151"/>
              </a:buClr>
              <a:buSzPts val="1550"/>
              <a:buFont typeface="Times New Roman"/>
              <a:buChar char="●"/>
            </a:pPr>
            <a:r>
              <a:rPr lang="en" sz="1550">
                <a:solidFill>
                  <a:srgbClr val="374151"/>
                </a:solidFill>
                <a:highlight>
                  <a:schemeClr val="lt1"/>
                </a:highlight>
                <a:latin typeface="Times New Roman"/>
                <a:ea typeface="Times New Roman"/>
                <a:cs typeface="Times New Roman"/>
                <a:sym typeface="Times New Roman"/>
              </a:rPr>
              <a:t>The "bins approach" in machine learning is a way to transform continuous numerical data into categorical data by grouping values into discrete "bins" or intervals. This approach is often used when a machine learning algorithm requires categorical data, such as decision trees or random forests.</a:t>
            </a:r>
            <a:endParaRPr sz="1550">
              <a:solidFill>
                <a:srgbClr val="374151"/>
              </a:solidFill>
              <a:highlight>
                <a:schemeClr val="lt1"/>
              </a:highlight>
              <a:latin typeface="Times New Roman"/>
              <a:ea typeface="Times New Roman"/>
              <a:cs typeface="Times New Roman"/>
              <a:sym typeface="Times New Roman"/>
            </a:endParaRPr>
          </a:p>
          <a:p>
            <a:pPr indent="-327025" lvl="0" marL="457200" rtl="0" algn="just">
              <a:lnSpc>
                <a:spcPct val="115000"/>
              </a:lnSpc>
              <a:spcBef>
                <a:spcPts val="0"/>
              </a:spcBef>
              <a:spcAft>
                <a:spcPts val="0"/>
              </a:spcAft>
              <a:buClr>
                <a:srgbClr val="374151"/>
              </a:buClr>
              <a:buSzPts val="1550"/>
              <a:buFont typeface="Times New Roman"/>
              <a:buChar char="●"/>
            </a:pPr>
            <a:r>
              <a:rPr lang="en" sz="1550">
                <a:solidFill>
                  <a:srgbClr val="374151"/>
                </a:solidFill>
                <a:highlight>
                  <a:schemeClr val="lt1"/>
                </a:highlight>
                <a:latin typeface="Times New Roman"/>
                <a:ea typeface="Times New Roman"/>
                <a:cs typeface="Times New Roman"/>
                <a:sym typeface="Times New Roman"/>
              </a:rPr>
              <a:t>In this approach, the continuous numerical data is divided into several bins or intervals based on some criteria, such as equal width or equal frequency. The number and size of the bins depend on the range and distribution of the data. Each value is then replaced with the corresponding bin label, which becomes a categorical variable.</a:t>
            </a:r>
            <a:endParaRPr sz="1550">
              <a:solidFill>
                <a:srgbClr val="374151"/>
              </a:solidFill>
              <a:highlight>
                <a:schemeClr val="lt1"/>
              </a:highlight>
              <a:latin typeface="Times New Roman"/>
              <a:ea typeface="Times New Roman"/>
              <a:cs typeface="Times New Roman"/>
              <a:sym typeface="Times New Roman"/>
            </a:endParaRPr>
          </a:p>
        </p:txBody>
      </p:sp>
      <p:pic>
        <p:nvPicPr>
          <p:cNvPr id="228" name="Google Shape;228;p16"/>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7"/>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fontScale="32500" lnSpcReduction="20000"/>
          </a:bodyPr>
          <a:lstStyle/>
          <a:p>
            <a:pPr indent="0" lvl="0" marL="0" rtl="0" algn="l">
              <a:lnSpc>
                <a:spcPct val="100000"/>
              </a:lnSpc>
              <a:spcBef>
                <a:spcPts val="0"/>
              </a:spcBef>
              <a:spcAft>
                <a:spcPts val="0"/>
              </a:spcAft>
              <a:buSzPct val="76923"/>
              <a:buNone/>
            </a:pPr>
            <a:r>
              <a:rPr lang="en" sz="5200">
                <a:latin typeface="Times New Roman"/>
                <a:ea typeface="Times New Roman"/>
                <a:cs typeface="Times New Roman"/>
                <a:sym typeface="Times New Roman"/>
              </a:rPr>
              <a:t>Bins Approach</a:t>
            </a:r>
            <a:endParaRPr sz="5200">
              <a:latin typeface="Times New Roman"/>
              <a:ea typeface="Times New Roman"/>
              <a:cs typeface="Times New Roman"/>
              <a:sym typeface="Times New Roman"/>
            </a:endParaRPr>
          </a:p>
          <a:p>
            <a:pPr indent="0" lvl="0" marL="0" rtl="0" algn="l">
              <a:lnSpc>
                <a:spcPct val="100000"/>
              </a:lnSpc>
              <a:spcBef>
                <a:spcPts val="0"/>
              </a:spcBef>
              <a:spcAft>
                <a:spcPts val="0"/>
              </a:spcAft>
              <a:buSzPct val="307692"/>
              <a:buNone/>
            </a:pPr>
            <a:r>
              <a:t/>
            </a:r>
            <a:endParaRPr/>
          </a:p>
        </p:txBody>
      </p:sp>
      <p:sp>
        <p:nvSpPr>
          <p:cNvPr id="234" name="Google Shape;23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
        <p:nvSpPr>
          <p:cNvPr id="235" name="Google Shape;235;p17"/>
          <p:cNvSpPr txBox="1"/>
          <p:nvPr/>
        </p:nvSpPr>
        <p:spPr>
          <a:xfrm>
            <a:off x="146850" y="205250"/>
            <a:ext cx="8850300" cy="3856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Classification of Covid-19 using Bins Approach: </a:t>
            </a:r>
            <a:endParaRPr b="1"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Bins Approach is a novel technique that can extract essential image contents and represent in the form of simple feature vectors with a significant reduction in the feature dimensions. It is one of the Content-Based Image Retrieval (CBIR) processes that attempts at retrieving appropriate features from large digital image databases. It has proved its best performance in the CBIR domain. In order to check its performance in the medical field, we are proposing to apply the same for our malaria parasite detection system.</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Steps : </a:t>
            </a:r>
            <a:endParaRPr b="1" i="0" sz="16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a:p>
            <a:pPr indent="-422275" lvl="0" marL="549275" marR="0" rtl="0" algn="just">
              <a:lnSpc>
                <a:spcPct val="95416"/>
              </a:lnSpc>
              <a:spcBef>
                <a:spcPts val="0"/>
              </a:spcBef>
              <a:spcAft>
                <a:spcPts val="0"/>
              </a:spcAft>
              <a:buClr>
                <a:srgbClr val="000000"/>
              </a:buClr>
              <a:buSzPts val="1600"/>
              <a:buFont typeface="Times New Roman"/>
              <a:buAutoNum type="arabicPeriod"/>
            </a:pPr>
            <a:r>
              <a:rPr b="0" i="0" lang="en" sz="1600" u="none" cap="none" strike="noStrike">
                <a:solidFill>
                  <a:srgbClr val="000000"/>
                </a:solidFill>
                <a:latin typeface="Times New Roman"/>
                <a:ea typeface="Times New Roman"/>
                <a:cs typeface="Times New Roman"/>
                <a:sym typeface="Times New Roman"/>
              </a:rPr>
              <a:t>Obtain histogram for each Image.</a:t>
            </a:r>
            <a:endParaRPr b="0" i="0" sz="1600" u="none" cap="none" strike="noStrike">
              <a:solidFill>
                <a:srgbClr val="000000"/>
              </a:solidFill>
              <a:latin typeface="Times New Roman"/>
              <a:ea typeface="Times New Roman"/>
              <a:cs typeface="Times New Roman"/>
              <a:sym typeface="Times New Roman"/>
            </a:endParaRPr>
          </a:p>
          <a:p>
            <a:pPr indent="-422275" lvl="0" marL="549275" marR="24130" rtl="0" algn="just">
              <a:lnSpc>
                <a:spcPct val="103750"/>
              </a:lnSpc>
              <a:spcBef>
                <a:spcPts val="0"/>
              </a:spcBef>
              <a:spcAft>
                <a:spcPts val="0"/>
              </a:spcAft>
              <a:buClr>
                <a:srgbClr val="000000"/>
              </a:buClr>
              <a:buSzPts val="1600"/>
              <a:buFont typeface="Times New Roman"/>
              <a:buAutoNum type="arabicPeriod"/>
            </a:pPr>
            <a:r>
              <a:rPr b="0" i="0" lang="en" sz="1600" u="none" cap="none" strike="noStrike">
                <a:solidFill>
                  <a:srgbClr val="000000"/>
                </a:solidFill>
                <a:latin typeface="Times New Roman"/>
                <a:ea typeface="Times New Roman"/>
                <a:cs typeface="Times New Roman"/>
                <a:sym typeface="Times New Roman"/>
              </a:rPr>
              <a:t>Divide the histogram into 8 bins of intervals(32 pixels) for each image.</a:t>
            </a:r>
            <a:endParaRPr b="0" i="0" sz="1600" u="none" cap="none" strike="noStrike">
              <a:solidFill>
                <a:srgbClr val="000000"/>
              </a:solidFill>
              <a:latin typeface="Times New Roman"/>
              <a:ea typeface="Times New Roman"/>
              <a:cs typeface="Times New Roman"/>
              <a:sym typeface="Times New Roman"/>
            </a:endParaRPr>
          </a:p>
          <a:p>
            <a:pPr indent="-422275" lvl="0" marL="549275" marR="24130" rtl="0" algn="just">
              <a:lnSpc>
                <a:spcPct val="103750"/>
              </a:lnSpc>
              <a:spcBef>
                <a:spcPts val="0"/>
              </a:spcBef>
              <a:spcAft>
                <a:spcPts val="0"/>
              </a:spcAft>
              <a:buClr>
                <a:srgbClr val="000000"/>
              </a:buClr>
              <a:buSzPts val="1600"/>
              <a:buFont typeface="Times New Roman"/>
              <a:buAutoNum type="arabicPeriod"/>
            </a:pPr>
            <a:r>
              <a:rPr b="0" i="0" lang="en" sz="1600" u="none" cap="none" strike="noStrike">
                <a:solidFill>
                  <a:srgbClr val="000000"/>
                </a:solidFill>
                <a:latin typeface="Times New Roman"/>
                <a:ea typeface="Times New Roman"/>
                <a:cs typeface="Times New Roman"/>
                <a:sym typeface="Times New Roman"/>
              </a:rPr>
              <a:t>Apply polynomial transformation y=2x- x</a:t>
            </a:r>
            <a:r>
              <a:rPr b="0" baseline="30000" i="0" lang="en" sz="1600" u="none" cap="none" strike="noStrike">
                <a:solidFill>
                  <a:srgbClr val="000000"/>
                </a:solidFill>
                <a:latin typeface="Times New Roman"/>
                <a:ea typeface="Times New Roman"/>
                <a:cs typeface="Times New Roman"/>
                <a:sym typeface="Times New Roman"/>
              </a:rPr>
              <a:t>2 </a:t>
            </a:r>
            <a:r>
              <a:rPr b="0" i="0" lang="en" sz="1600" u="none" cap="none" strike="noStrike">
                <a:solidFill>
                  <a:srgbClr val="000000"/>
                </a:solidFill>
                <a:latin typeface="Times New Roman"/>
                <a:ea typeface="Times New Roman"/>
                <a:cs typeface="Times New Roman"/>
                <a:sym typeface="Times New Roman"/>
              </a:rPr>
              <a:t>once each image.</a:t>
            </a:r>
            <a:endParaRPr b="0" i="0" sz="1600" u="none" cap="none" strike="noStrike">
              <a:solidFill>
                <a:srgbClr val="000000"/>
              </a:solidFill>
              <a:latin typeface="Times New Roman"/>
              <a:ea typeface="Times New Roman"/>
              <a:cs typeface="Times New Roman"/>
              <a:sym typeface="Times New Roman"/>
            </a:endParaRPr>
          </a:p>
          <a:p>
            <a:pPr indent="-422275" lvl="0" marL="549275" marR="0" rtl="0" algn="just">
              <a:lnSpc>
                <a:spcPct val="85416"/>
              </a:lnSpc>
              <a:spcBef>
                <a:spcPts val="0"/>
              </a:spcBef>
              <a:spcAft>
                <a:spcPts val="0"/>
              </a:spcAft>
              <a:buClr>
                <a:srgbClr val="000000"/>
              </a:buClr>
              <a:buSzPts val="1600"/>
              <a:buFont typeface="Times New Roman"/>
              <a:buAutoNum type="arabicPeriod"/>
            </a:pPr>
            <a:r>
              <a:rPr b="0" i="0" lang="en" sz="1600" u="none" cap="none" strike="noStrike">
                <a:solidFill>
                  <a:srgbClr val="000000"/>
                </a:solidFill>
                <a:latin typeface="Times New Roman"/>
                <a:ea typeface="Times New Roman"/>
                <a:cs typeface="Times New Roman"/>
                <a:sym typeface="Times New Roman"/>
              </a:rPr>
              <a:t>Calculate for statistical moments such as mean, standard deviation, skewness, and kurtosis.</a:t>
            </a:r>
            <a:endParaRPr b="0" i="0" sz="1600" u="none" cap="none" strike="noStrike">
              <a:solidFill>
                <a:srgbClr val="000000"/>
              </a:solidFill>
              <a:latin typeface="Times New Roman"/>
              <a:ea typeface="Times New Roman"/>
              <a:cs typeface="Times New Roman"/>
              <a:sym typeface="Times New Roman"/>
            </a:endParaRPr>
          </a:p>
          <a:p>
            <a:pPr indent="0" lvl="0" marL="0" marR="24130" rtl="0" algn="just">
              <a:lnSpc>
                <a:spcPct val="103750"/>
              </a:lnSpc>
              <a:spcBef>
                <a:spcPts val="50"/>
              </a:spcBef>
              <a:spcAft>
                <a:spcPts val="0"/>
              </a:spcAft>
              <a:buClr>
                <a:srgbClr val="000000"/>
              </a:buClr>
              <a:buSzPts val="2150"/>
              <a:buFont typeface="Arial"/>
              <a:buNone/>
            </a:pPr>
            <a:r>
              <a:rPr b="0" i="0" lang="en" sz="1600" u="none" cap="none" strike="noStrike">
                <a:solidFill>
                  <a:srgbClr val="000000"/>
                </a:solidFill>
                <a:latin typeface="Times New Roman"/>
                <a:ea typeface="Times New Roman"/>
                <a:cs typeface="Times New Roman"/>
                <a:sym typeface="Times New Roman"/>
              </a:rPr>
              <a:t> 5.       Store values obtained in their specific datasets and apply classification on each.</a:t>
            </a:r>
            <a:endParaRPr b="0" i="0" sz="1600" u="none" cap="none" strike="noStrike">
              <a:solidFill>
                <a:srgbClr val="000000"/>
              </a:solidFill>
              <a:latin typeface="Times New Roman"/>
              <a:ea typeface="Times New Roman"/>
              <a:cs typeface="Times New Roman"/>
              <a:sym typeface="Times New Roman"/>
            </a:endParaRPr>
          </a:p>
        </p:txBody>
      </p:sp>
      <p:pic>
        <p:nvPicPr>
          <p:cNvPr id="236" name="Google Shape;236;p17"/>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8"/>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SzPts val="1300"/>
              <a:buNone/>
            </a:pPr>
            <a:r>
              <a:rPr lang="en" sz="1674">
                <a:solidFill>
                  <a:srgbClr val="000000"/>
                </a:solidFill>
                <a:latin typeface="Times New Roman"/>
                <a:ea typeface="Times New Roman"/>
                <a:cs typeface="Times New Roman"/>
                <a:sym typeface="Times New Roman"/>
              </a:rPr>
              <a:t>Type of Data:  Gray Scale Images</a:t>
            </a:r>
            <a:endParaRPr sz="1674">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lang="en" sz="1674">
                <a:solidFill>
                  <a:srgbClr val="000000"/>
                </a:solidFill>
                <a:latin typeface="Times New Roman"/>
                <a:ea typeface="Times New Roman"/>
                <a:cs typeface="Times New Roman"/>
                <a:sym typeface="Times New Roman"/>
              </a:rPr>
              <a:t>Size of Single Image: 20kb - 4mb</a:t>
            </a:r>
            <a:endParaRPr sz="1674">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lang="en" sz="1674">
                <a:solidFill>
                  <a:srgbClr val="000000"/>
                </a:solidFill>
                <a:latin typeface="Times New Roman"/>
                <a:ea typeface="Times New Roman"/>
                <a:cs typeface="Times New Roman"/>
                <a:sym typeface="Times New Roman"/>
              </a:rPr>
              <a:t>Image Format : JPEG</a:t>
            </a:r>
            <a:endParaRPr sz="1674">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lang="en" sz="1674">
                <a:solidFill>
                  <a:srgbClr val="000000"/>
                </a:solidFill>
                <a:latin typeface="Times New Roman"/>
                <a:ea typeface="Times New Roman"/>
                <a:cs typeface="Times New Roman"/>
                <a:sym typeface="Times New Roman"/>
              </a:rPr>
              <a:t>Range of pixels: 0-255</a:t>
            </a:r>
            <a:endParaRPr sz="1674">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lang="en" sz="1674">
                <a:solidFill>
                  <a:srgbClr val="000000"/>
                </a:solidFill>
                <a:latin typeface="Times New Roman"/>
                <a:ea typeface="Times New Roman"/>
                <a:cs typeface="Times New Roman"/>
                <a:sym typeface="Times New Roman"/>
              </a:rPr>
              <a:t>Source:</a:t>
            </a:r>
            <a:endParaRPr sz="1674">
              <a:solidFill>
                <a:srgbClr val="000000"/>
              </a:solidFill>
              <a:latin typeface="Times New Roman"/>
              <a:ea typeface="Times New Roman"/>
              <a:cs typeface="Times New Roman"/>
              <a:sym typeface="Times New Roman"/>
            </a:endParaRPr>
          </a:p>
          <a:p>
            <a:pPr indent="-334914" lvl="0" marL="457200" rtl="0" algn="l">
              <a:lnSpc>
                <a:spcPct val="100000"/>
              </a:lnSpc>
              <a:spcBef>
                <a:spcPts val="0"/>
              </a:spcBef>
              <a:spcAft>
                <a:spcPts val="0"/>
              </a:spcAft>
              <a:buClr>
                <a:srgbClr val="000000"/>
              </a:buClr>
              <a:buSzPts val="1674"/>
              <a:buFont typeface="Times New Roman"/>
              <a:buAutoNum type="arabicPeriod"/>
            </a:pPr>
            <a:r>
              <a:rPr b="1" lang="en" sz="1674">
                <a:solidFill>
                  <a:srgbClr val="000000"/>
                </a:solidFill>
                <a:latin typeface="Times New Roman"/>
                <a:ea typeface="Times New Roman"/>
                <a:cs typeface="Times New Roman"/>
                <a:sym typeface="Times New Roman"/>
              </a:rPr>
              <a:t>Kaggle :</a:t>
            </a:r>
            <a:endParaRPr b="1" sz="1674">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lang="en" sz="1674" u="sng">
                <a:solidFill>
                  <a:srgbClr val="000000"/>
                </a:solidFill>
                <a:latin typeface="Times New Roman"/>
                <a:ea typeface="Times New Roman"/>
                <a:cs typeface="Times New Roman"/>
                <a:sym typeface="Times New Roman"/>
                <a:hlinkClick r:id="rId3">
                  <a:extLst>
                    <a:ext uri="{A12FA001-AC4F-418D-AE19-62706E023703}">
                      <ahyp:hlinkClr val="tx"/>
                    </a:ext>
                  </a:extLst>
                </a:hlinkClick>
              </a:rPr>
              <a:t>https://www.kaggle.com/bachrr/covid-chest-xray?select=images</a:t>
            </a:r>
            <a:endParaRPr sz="1674">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t/>
            </a:r>
            <a:endParaRPr sz="1674">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b="1" lang="en" sz="1674">
                <a:solidFill>
                  <a:srgbClr val="000000"/>
                </a:solidFill>
                <a:latin typeface="Times New Roman"/>
                <a:ea typeface="Times New Roman"/>
                <a:cs typeface="Times New Roman"/>
                <a:sym typeface="Times New Roman"/>
              </a:rPr>
              <a:t> 2.      </a:t>
            </a:r>
            <a:r>
              <a:rPr b="1" lang="en" sz="1674">
                <a:solidFill>
                  <a:srgbClr val="000000"/>
                </a:solidFill>
                <a:uFill>
                  <a:noFill/>
                </a:uFill>
                <a:latin typeface="Times New Roman"/>
                <a:ea typeface="Times New Roman"/>
                <a:cs typeface="Times New Roman"/>
                <a:sym typeface="Times New Roman"/>
                <a:hlinkClick r:id="rId4">
                  <a:extLst>
                    <a:ext uri="{A12FA001-AC4F-418D-AE19-62706E023703}">
                      <ahyp:hlinkClr val="tx"/>
                    </a:ext>
                  </a:extLst>
                </a:hlinkClick>
              </a:rPr>
              <a:t>GitHub: </a:t>
            </a:r>
            <a:endParaRPr b="1"/>
          </a:p>
          <a:p>
            <a:pPr indent="0" lvl="0" marL="0" rtl="0" algn="l">
              <a:lnSpc>
                <a:spcPct val="100000"/>
              </a:lnSpc>
              <a:spcBef>
                <a:spcPts val="0"/>
              </a:spcBef>
              <a:spcAft>
                <a:spcPts val="0"/>
              </a:spcAft>
              <a:buSzPts val="1300"/>
              <a:buNone/>
            </a:pPr>
            <a:r>
              <a:rPr lang="en" sz="1674" u="sng">
                <a:solidFill>
                  <a:srgbClr val="000000"/>
                </a:solidFill>
                <a:latin typeface="Times New Roman"/>
                <a:ea typeface="Times New Roman"/>
                <a:cs typeface="Times New Roman"/>
                <a:sym typeface="Times New Roman"/>
                <a:hlinkClick r:id="rId5">
                  <a:extLst>
                    <a:ext uri="{A12FA001-AC4F-418D-AE19-62706E023703}">
                      <ahyp:hlinkClr val="tx"/>
                    </a:ext>
                  </a:extLst>
                </a:hlinkClick>
              </a:rPr>
              <a:t>ieee8023/covid-chestxray-dataset at 2d14801d77c316d88bac6d8855504c52aa12dc8c</a:t>
            </a:r>
            <a:endParaRPr sz="1674">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t/>
            </a:r>
            <a:endParaRPr sz="1674">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300"/>
              <a:buNone/>
            </a:pPr>
            <a:r>
              <a:rPr lang="en" sz="1674" u="sng">
                <a:solidFill>
                  <a:schemeClr val="accent1"/>
                </a:solidFill>
                <a:latin typeface="Times New Roman"/>
                <a:ea typeface="Times New Roman"/>
                <a:cs typeface="Times New Roman"/>
                <a:sym typeface="Times New Roman"/>
                <a:hlinkClick r:id="rId6">
                  <a:extLst>
                    <a:ext uri="{A12FA001-AC4F-418D-AE19-62706E023703}">
                      <ahyp:hlinkClr val="tx"/>
                    </a:ext>
                  </a:extLst>
                </a:hlinkClick>
              </a:rPr>
              <a:t>https://sirm.org/2020/03/19/covid-19-caso-55/</a:t>
            </a:r>
            <a:endParaRPr sz="1674" u="sng">
              <a:solidFill>
                <a:schemeClr val="accent1"/>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1300"/>
              <a:buNone/>
            </a:pPr>
            <a:r>
              <a:t/>
            </a:r>
            <a:endParaRPr/>
          </a:p>
        </p:txBody>
      </p:sp>
      <p:sp>
        <p:nvSpPr>
          <p:cNvPr id="242" name="Google Shape;24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rPr>
              <a:t>‹#›</a:t>
            </a:fld>
            <a:endParaRPr>
              <a:solidFill>
                <a:schemeClr val="dk2"/>
              </a:solidFill>
            </a:endParaRPr>
          </a:p>
        </p:txBody>
      </p:sp>
      <p:sp>
        <p:nvSpPr>
          <p:cNvPr id="243" name="Google Shape;243;p18"/>
          <p:cNvSpPr txBox="1"/>
          <p:nvPr>
            <p:ph type="title"/>
          </p:nvPr>
        </p:nvSpPr>
        <p:spPr>
          <a:xfrm>
            <a:off x="311725" y="500925"/>
            <a:ext cx="3706500" cy="6945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latin typeface="Times New Roman"/>
                <a:ea typeface="Times New Roman"/>
                <a:cs typeface="Times New Roman"/>
                <a:sym typeface="Times New Roman"/>
              </a:rPr>
              <a:t>Experimental Database</a:t>
            </a:r>
            <a:endParaRPr>
              <a:latin typeface="Times New Roman"/>
              <a:ea typeface="Times New Roman"/>
              <a:cs typeface="Times New Roman"/>
              <a:sym typeface="Times New Roman"/>
            </a:endParaRPr>
          </a:p>
        </p:txBody>
      </p:sp>
      <p:pic>
        <p:nvPicPr>
          <p:cNvPr id="244" name="Google Shape;244;p18"/>
          <p:cNvPicPr preferRelativeResize="0"/>
          <p:nvPr/>
        </p:nvPicPr>
        <p:blipFill rotWithShape="1">
          <a:blip r:embed="rId7">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fontScale="55000" lnSpcReduction="20000"/>
          </a:bodyPr>
          <a:lstStyle/>
          <a:p>
            <a:pPr indent="0" lvl="0" marL="0" rtl="0" algn="l">
              <a:lnSpc>
                <a:spcPct val="100000"/>
              </a:lnSpc>
              <a:spcBef>
                <a:spcPts val="0"/>
              </a:spcBef>
              <a:spcAft>
                <a:spcPts val="0"/>
              </a:spcAft>
              <a:buSzPct val="84415"/>
              <a:buNone/>
            </a:pPr>
            <a:r>
              <a:rPr lang="en" sz="2800">
                <a:latin typeface="Times New Roman"/>
                <a:ea typeface="Times New Roman"/>
                <a:cs typeface="Times New Roman"/>
                <a:sym typeface="Times New Roman"/>
              </a:rPr>
              <a:t>Experimental Database</a:t>
            </a:r>
            <a:endParaRPr sz="2800">
              <a:latin typeface="Times New Roman"/>
              <a:ea typeface="Times New Roman"/>
              <a:cs typeface="Times New Roman"/>
              <a:sym typeface="Times New Roman"/>
            </a:endParaRPr>
          </a:p>
          <a:p>
            <a:pPr indent="0" lvl="0" marL="0" rtl="0" algn="l">
              <a:lnSpc>
                <a:spcPct val="100000"/>
              </a:lnSpc>
              <a:spcBef>
                <a:spcPts val="0"/>
              </a:spcBef>
              <a:spcAft>
                <a:spcPts val="0"/>
              </a:spcAft>
              <a:buSzPct val="181818"/>
              <a:buNone/>
            </a:pPr>
            <a:r>
              <a:t/>
            </a:r>
            <a:endParaRPr/>
          </a:p>
        </p:txBody>
      </p:sp>
      <p:sp>
        <p:nvSpPr>
          <p:cNvPr id="250" name="Google Shape;25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pic>
        <p:nvPicPr>
          <p:cNvPr id="251" name="Google Shape;251;p19"/>
          <p:cNvPicPr preferRelativeResize="0"/>
          <p:nvPr/>
        </p:nvPicPr>
        <p:blipFill rotWithShape="1">
          <a:blip r:embed="rId3">
            <a:alphaModFix/>
          </a:blip>
          <a:srcRect b="0" l="0" r="0" t="0"/>
          <a:stretch/>
        </p:blipFill>
        <p:spPr>
          <a:xfrm>
            <a:off x="205250" y="92025"/>
            <a:ext cx="8644950" cy="4216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sz="1500">
                <a:latin typeface="Times New Roman"/>
                <a:ea typeface="Times New Roman"/>
                <a:cs typeface="Times New Roman"/>
                <a:sym typeface="Times New Roman"/>
              </a:rPr>
              <a:t>Experimental Database (Labeled)</a:t>
            </a:r>
            <a:endParaRPr sz="1500"/>
          </a:p>
        </p:txBody>
      </p:sp>
      <p:sp>
        <p:nvSpPr>
          <p:cNvPr id="257" name="Google Shape;25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58" name="Google Shape;258;p20"/>
          <p:cNvPicPr preferRelativeResize="0"/>
          <p:nvPr/>
        </p:nvPicPr>
        <p:blipFill rotWithShape="1">
          <a:blip r:embed="rId3">
            <a:alphaModFix/>
          </a:blip>
          <a:srcRect b="0" l="0" r="0" t="0"/>
          <a:stretch/>
        </p:blipFill>
        <p:spPr>
          <a:xfrm>
            <a:off x="881400" y="103075"/>
            <a:ext cx="7645626" cy="2031300"/>
          </a:xfrm>
          <a:prstGeom prst="rect">
            <a:avLst/>
          </a:prstGeom>
          <a:noFill/>
          <a:ln>
            <a:noFill/>
          </a:ln>
        </p:spPr>
      </p:pic>
      <p:pic>
        <p:nvPicPr>
          <p:cNvPr id="259" name="Google Shape;259;p20"/>
          <p:cNvPicPr preferRelativeResize="0"/>
          <p:nvPr/>
        </p:nvPicPr>
        <p:blipFill rotWithShape="1">
          <a:blip r:embed="rId4">
            <a:alphaModFix/>
          </a:blip>
          <a:srcRect b="0" l="0" r="0" t="0"/>
          <a:stretch/>
        </p:blipFill>
        <p:spPr>
          <a:xfrm>
            <a:off x="938862" y="2202973"/>
            <a:ext cx="7588151" cy="19765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sz="1500">
                <a:latin typeface="Times New Roman"/>
                <a:ea typeface="Times New Roman"/>
                <a:cs typeface="Times New Roman"/>
                <a:sym typeface="Times New Roman"/>
              </a:rPr>
              <a:t>Experimental Database (Labeled)</a:t>
            </a:r>
            <a:endParaRPr/>
          </a:p>
        </p:txBody>
      </p:sp>
      <p:sp>
        <p:nvSpPr>
          <p:cNvPr id="265" name="Google Shape;26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66" name="Google Shape;266;p21"/>
          <p:cNvPicPr preferRelativeResize="0"/>
          <p:nvPr/>
        </p:nvPicPr>
        <p:blipFill rotWithShape="1">
          <a:blip r:embed="rId3">
            <a:alphaModFix/>
          </a:blip>
          <a:srcRect b="0" l="0" r="0" t="0"/>
          <a:stretch/>
        </p:blipFill>
        <p:spPr>
          <a:xfrm>
            <a:off x="671203" y="833217"/>
            <a:ext cx="8036168" cy="198815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rPr>
              <a:t>‹#›</a:t>
            </a:fld>
            <a:endParaRPr>
              <a:solidFill>
                <a:schemeClr val="dk2"/>
              </a:solidFill>
            </a:endParaRPr>
          </a:p>
        </p:txBody>
      </p:sp>
      <p:sp>
        <p:nvSpPr>
          <p:cNvPr id="272" name="Google Shape;272;p22"/>
          <p:cNvSpPr txBox="1"/>
          <p:nvPr>
            <p:ph type="title"/>
          </p:nvPr>
        </p:nvSpPr>
        <p:spPr>
          <a:xfrm>
            <a:off x="311725" y="500925"/>
            <a:ext cx="2497800" cy="6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Implementation </a:t>
            </a:r>
            <a:endParaRPr>
              <a:latin typeface="Times New Roman"/>
              <a:ea typeface="Times New Roman"/>
              <a:cs typeface="Times New Roman"/>
              <a:sym typeface="Times New Roman"/>
            </a:endParaRPr>
          </a:p>
        </p:txBody>
      </p:sp>
      <p:sp>
        <p:nvSpPr>
          <p:cNvPr id="273" name="Google Shape;273;p22"/>
          <p:cNvSpPr txBox="1"/>
          <p:nvPr/>
        </p:nvSpPr>
        <p:spPr>
          <a:xfrm>
            <a:off x="367400" y="1599250"/>
            <a:ext cx="8244600" cy="30201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Import all the libraries.</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Set all the constants.</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Import data into tenserflow dataset object.</a:t>
            </a:r>
            <a:endParaRPr b="0" i="0" sz="1400" u="none" cap="none" strike="noStrike">
              <a:solidFill>
                <a:srgbClr val="000000"/>
              </a:solidFill>
              <a:latin typeface="Times New Roman"/>
              <a:ea typeface="Times New Roman"/>
              <a:cs typeface="Times New Roman"/>
              <a:sym typeface="Times New Roman"/>
            </a:endParaRPr>
          </a:p>
          <a:p>
            <a:pPr indent="-317500" lvl="0" marL="914400" marR="0" rtl="0" algn="just">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We will use image_dataset_from_directory api to load all images in tensorflow dataset: </a:t>
            </a:r>
            <a:r>
              <a:rPr b="0" i="0" lang="en" sz="1400" u="sng" cap="none" strike="noStrike">
                <a:solidFill>
                  <a:schemeClr val="hlink"/>
                </a:solidFill>
                <a:latin typeface="Times New Roman"/>
                <a:ea typeface="Times New Roman"/>
                <a:cs typeface="Times New Roman"/>
                <a:sym typeface="Times New Roman"/>
                <a:hlinkClick r:id="rId3"/>
              </a:rPr>
              <a:t>https://www.tensorflow.org/api_docs/python/tf/keras/preprocessing/image_dataset_from_directory</a:t>
            </a:r>
            <a:endParaRPr b="0" i="0" sz="1400" u="none" cap="none" strike="noStrike">
              <a:solidFill>
                <a:srgbClr val="000000"/>
              </a:solidFill>
              <a:latin typeface="Times New Roman"/>
              <a:ea typeface="Times New Roman"/>
              <a:cs typeface="Times New Roman"/>
              <a:sym typeface="Times New Roman"/>
            </a:endParaRPr>
          </a:p>
          <a:p>
            <a:pPr indent="-317500" lvl="0" marL="13716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202124"/>
                </a:solidFill>
                <a:highlight>
                  <a:srgbClr val="FFFFFF"/>
                </a:highlight>
                <a:latin typeface="Times New Roman"/>
                <a:ea typeface="Times New Roman"/>
                <a:cs typeface="Times New Roman"/>
                <a:sym typeface="Times New Roman"/>
              </a:rPr>
              <a:t>Then calling </a:t>
            </a:r>
            <a:r>
              <a:rPr b="0" i="0" lang="en" sz="1400" u="none" cap="none" strike="noStrike">
                <a:solidFill>
                  <a:srgbClr val="000000"/>
                </a:solidFill>
                <a:latin typeface="Times New Roman"/>
                <a:ea typeface="Times New Roman"/>
                <a:cs typeface="Times New Roman"/>
                <a:sym typeface="Times New Roman"/>
              </a:rPr>
              <a:t>image_dataset_from_directory(main_directory, labels='inferred')</a:t>
            </a:r>
            <a:r>
              <a:rPr b="0" i="0" lang="en" sz="1400" u="none" cap="none" strike="noStrike">
                <a:solidFill>
                  <a:srgbClr val="202124"/>
                </a:solidFill>
                <a:highlight>
                  <a:srgbClr val="FFFFFF"/>
                </a:highlight>
                <a:latin typeface="Times New Roman"/>
                <a:ea typeface="Times New Roman"/>
                <a:cs typeface="Times New Roman"/>
                <a:sym typeface="Times New Roman"/>
              </a:rPr>
              <a:t> will return a </a:t>
            </a:r>
            <a:r>
              <a:rPr b="0" i="0" lang="en" sz="1400" u="none" cap="none" strike="noStrike">
                <a:solidFill>
                  <a:srgbClr val="000000"/>
                </a:solidFill>
                <a:latin typeface="Times New Roman"/>
                <a:ea typeface="Times New Roman"/>
                <a:cs typeface="Times New Roman"/>
                <a:sym typeface="Times New Roman"/>
              </a:rPr>
              <a:t>tf.data.Dataset</a:t>
            </a:r>
            <a:r>
              <a:rPr b="0" i="0" lang="en" sz="1400" u="none" cap="none" strike="noStrike">
                <a:solidFill>
                  <a:srgbClr val="202124"/>
                </a:solidFill>
                <a:highlight>
                  <a:srgbClr val="FFFFFF"/>
                </a:highlight>
                <a:latin typeface="Times New Roman"/>
                <a:ea typeface="Times New Roman"/>
                <a:cs typeface="Times New Roman"/>
                <a:sym typeface="Times New Roman"/>
              </a:rPr>
              <a:t> that yields batches of images from the subdirectories </a:t>
            </a:r>
            <a:r>
              <a:rPr b="0" i="0" lang="en" sz="1400" u="none" cap="none" strike="noStrike">
                <a:solidFill>
                  <a:srgbClr val="000000"/>
                </a:solidFill>
                <a:latin typeface="Times New Roman"/>
                <a:ea typeface="Times New Roman"/>
                <a:cs typeface="Times New Roman"/>
                <a:sym typeface="Times New Roman"/>
              </a:rPr>
              <a:t>class_a</a:t>
            </a:r>
            <a:r>
              <a:rPr b="0" i="0" lang="en" sz="1400" u="none" cap="none" strike="noStrike">
                <a:solidFill>
                  <a:srgbClr val="202124"/>
                </a:solidFill>
                <a:highlight>
                  <a:srgbClr val="FFFFFF"/>
                </a:highlight>
                <a:latin typeface="Times New Roman"/>
                <a:ea typeface="Times New Roman"/>
                <a:cs typeface="Times New Roman"/>
                <a:sym typeface="Times New Roman"/>
              </a:rPr>
              <a:t> and </a:t>
            </a:r>
            <a:r>
              <a:rPr b="0" i="0" lang="en" sz="1400" u="none" cap="none" strike="noStrike">
                <a:solidFill>
                  <a:srgbClr val="000000"/>
                </a:solidFill>
                <a:latin typeface="Times New Roman"/>
                <a:ea typeface="Times New Roman"/>
                <a:cs typeface="Times New Roman"/>
                <a:sym typeface="Times New Roman"/>
              </a:rPr>
              <a:t>class_b</a:t>
            </a:r>
            <a:r>
              <a:rPr b="0" i="0" lang="en" sz="1400" u="none" cap="none" strike="noStrike">
                <a:solidFill>
                  <a:srgbClr val="202124"/>
                </a:solidFill>
                <a:highlight>
                  <a:srgbClr val="FFFFFF"/>
                </a:highlight>
                <a:latin typeface="Times New Roman"/>
                <a:ea typeface="Times New Roman"/>
                <a:cs typeface="Times New Roman"/>
                <a:sym typeface="Times New Roman"/>
              </a:rPr>
              <a:t>, together with labels 0 and 1 (0 corresponding to </a:t>
            </a:r>
            <a:r>
              <a:rPr b="0" i="0" lang="en" sz="1400" u="none" cap="none" strike="noStrike">
                <a:solidFill>
                  <a:srgbClr val="000000"/>
                </a:solidFill>
                <a:latin typeface="Times New Roman"/>
                <a:ea typeface="Times New Roman"/>
                <a:cs typeface="Times New Roman"/>
                <a:sym typeface="Times New Roman"/>
              </a:rPr>
              <a:t>class_a</a:t>
            </a:r>
            <a:r>
              <a:rPr b="0" i="0" lang="en" sz="1400" u="none" cap="none" strike="noStrike">
                <a:solidFill>
                  <a:srgbClr val="202124"/>
                </a:solidFill>
                <a:highlight>
                  <a:srgbClr val="FFFFFF"/>
                </a:highlight>
                <a:latin typeface="Times New Roman"/>
                <a:ea typeface="Times New Roman"/>
                <a:cs typeface="Times New Roman"/>
                <a:sym typeface="Times New Roman"/>
              </a:rPr>
              <a:t> and 1 corresponding to </a:t>
            </a:r>
            <a:r>
              <a:rPr b="0" i="0" lang="en" sz="1400" u="none" cap="none" strike="noStrike">
                <a:solidFill>
                  <a:srgbClr val="000000"/>
                </a:solidFill>
                <a:latin typeface="Times New Roman"/>
                <a:ea typeface="Times New Roman"/>
                <a:cs typeface="Times New Roman"/>
                <a:sym typeface="Times New Roman"/>
              </a:rPr>
              <a:t>class_b</a:t>
            </a:r>
            <a:r>
              <a:rPr b="0" i="0" lang="en" sz="1400" u="none" cap="none" strike="noStrike">
                <a:solidFill>
                  <a:srgbClr val="202124"/>
                </a:solidFill>
                <a:highlight>
                  <a:srgbClr val="FFFFFF"/>
                </a:highlight>
                <a:latin typeface="Times New Roman"/>
                <a:ea typeface="Times New Roman"/>
                <a:cs typeface="Times New Roman"/>
                <a:sym typeface="Times New Roman"/>
              </a:rPr>
              <a:t>).</a:t>
            </a:r>
            <a:endParaRPr b="0" i="0" sz="1400" u="none" cap="none" strike="noStrike">
              <a:solidFill>
                <a:srgbClr val="202124"/>
              </a:solidFill>
              <a:highlight>
                <a:srgbClr val="FFFFFF"/>
              </a:highlight>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202124"/>
              </a:buClr>
              <a:buSzPts val="1400"/>
              <a:buFont typeface="Times New Roman"/>
              <a:buChar char="●"/>
            </a:pPr>
            <a:r>
              <a:rPr b="0" i="0" lang="en" sz="1400" u="none" cap="none" strike="noStrike">
                <a:solidFill>
                  <a:srgbClr val="202124"/>
                </a:solidFill>
                <a:highlight>
                  <a:srgbClr val="FFFFFF"/>
                </a:highlight>
                <a:latin typeface="Times New Roman"/>
                <a:ea typeface="Times New Roman"/>
                <a:cs typeface="Times New Roman"/>
                <a:sym typeface="Times New Roman"/>
              </a:rPr>
              <a:t>Load train dataset.</a:t>
            </a:r>
            <a:endParaRPr b="0" i="0" sz="1400" u="none" cap="none" strike="noStrike">
              <a:solidFill>
                <a:srgbClr val="202124"/>
              </a:solidFill>
              <a:highlight>
                <a:srgbClr val="FFFFFF"/>
              </a:highlight>
              <a:latin typeface="Times New Roman"/>
              <a:ea typeface="Times New Roman"/>
              <a:cs typeface="Times New Roman"/>
              <a:sym typeface="Times New Roman"/>
            </a:endParaRPr>
          </a:p>
          <a:p>
            <a:pPr indent="-317500" lvl="0" marL="914400" marR="0" rtl="0" algn="just">
              <a:lnSpc>
                <a:spcPct val="115000"/>
              </a:lnSpc>
              <a:spcBef>
                <a:spcPts val="0"/>
              </a:spcBef>
              <a:spcAft>
                <a:spcPts val="0"/>
              </a:spcAft>
              <a:buClr>
                <a:srgbClr val="000000"/>
              </a:buClr>
              <a:buSzPts val="1400"/>
              <a:buFont typeface="Times New Roman"/>
              <a:buChar char="➔"/>
            </a:pPr>
            <a:r>
              <a:rPr b="0" i="0" lang="en" sz="1400" u="none" cap="none" strike="noStrike">
                <a:solidFill>
                  <a:srgbClr val="000000"/>
                </a:solidFill>
                <a:highlight>
                  <a:srgbClr val="FFFFFF"/>
                </a:highlight>
                <a:latin typeface="Times New Roman"/>
                <a:ea typeface="Times New Roman"/>
                <a:cs typeface="Times New Roman"/>
                <a:sym typeface="Times New Roman"/>
              </a:rPr>
              <a:t>Found 5144 files belonging to 3 classes.</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202124"/>
              </a:buClr>
              <a:buSzPts val="1400"/>
              <a:buFont typeface="Times New Roman"/>
              <a:buChar char="●"/>
            </a:pPr>
            <a:r>
              <a:rPr b="0" i="0" lang="en" sz="1400" u="none" cap="none" strike="noStrike">
                <a:solidFill>
                  <a:srgbClr val="202124"/>
                </a:solidFill>
                <a:highlight>
                  <a:srgbClr val="FFFFFF"/>
                </a:highlight>
                <a:latin typeface="Times New Roman"/>
                <a:ea typeface="Times New Roman"/>
                <a:cs typeface="Times New Roman"/>
                <a:sym typeface="Times New Roman"/>
              </a:rPr>
              <a:t>Load test dataset.</a:t>
            </a:r>
            <a:endParaRPr b="0" i="0" sz="1400" u="none" cap="none" strike="noStrike">
              <a:solidFill>
                <a:srgbClr val="202124"/>
              </a:solidFill>
              <a:highlight>
                <a:srgbClr val="FFFFFF"/>
              </a:highlight>
              <a:latin typeface="Times New Roman"/>
              <a:ea typeface="Times New Roman"/>
              <a:cs typeface="Times New Roman"/>
              <a:sym typeface="Times New Roman"/>
            </a:endParaRPr>
          </a:p>
          <a:p>
            <a:pPr indent="-317500" lvl="0" marL="914400" marR="0" rtl="0" algn="just">
              <a:lnSpc>
                <a:spcPct val="115000"/>
              </a:lnSpc>
              <a:spcBef>
                <a:spcPts val="0"/>
              </a:spcBef>
              <a:spcAft>
                <a:spcPts val="0"/>
              </a:spcAft>
              <a:buClr>
                <a:srgbClr val="000000"/>
              </a:buClr>
              <a:buSzPts val="1400"/>
              <a:buFont typeface="Times New Roman"/>
              <a:buChar char="➔"/>
            </a:pPr>
            <a:r>
              <a:rPr b="0" i="0" lang="en" sz="1400" u="none" cap="none" strike="noStrike">
                <a:solidFill>
                  <a:srgbClr val="000000"/>
                </a:solidFill>
                <a:highlight>
                  <a:srgbClr val="FFFFFF"/>
                </a:highlight>
                <a:latin typeface="Times New Roman"/>
                <a:ea typeface="Times New Roman"/>
                <a:cs typeface="Times New Roman"/>
                <a:sym typeface="Times New Roman"/>
              </a:rPr>
              <a:t>Found 1288 files belonging to 3 classes.</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202124"/>
              </a:solidFill>
              <a:highlight>
                <a:srgbClr val="FFFFFF"/>
              </a:highlight>
              <a:latin typeface="Roboto"/>
              <a:ea typeface="Roboto"/>
              <a:cs typeface="Roboto"/>
              <a:sym typeface="Roboto"/>
            </a:endParaRPr>
          </a:p>
        </p:txBody>
      </p:sp>
      <p:pic>
        <p:nvPicPr>
          <p:cNvPr id="274" name="Google Shape;274;p22"/>
          <p:cNvPicPr preferRelativeResize="0"/>
          <p:nvPr/>
        </p:nvPicPr>
        <p:blipFill rotWithShape="1">
          <a:blip r:embed="rId4">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rPr>
              <a:t>‹#›</a:t>
            </a:fld>
            <a:endParaRPr>
              <a:solidFill>
                <a:schemeClr val="dk2"/>
              </a:solidFill>
            </a:endParaRPr>
          </a:p>
        </p:txBody>
      </p:sp>
      <p:pic>
        <p:nvPicPr>
          <p:cNvPr id="280" name="Google Shape;280;p23"/>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sp>
        <p:nvSpPr>
          <p:cNvPr id="281" name="Google Shape;281;p23"/>
          <p:cNvSpPr txBox="1"/>
          <p:nvPr/>
        </p:nvSpPr>
        <p:spPr>
          <a:xfrm>
            <a:off x="367400" y="345775"/>
            <a:ext cx="8371200" cy="41883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15000"/>
              </a:lnSpc>
              <a:spcBef>
                <a:spcPts val="0"/>
              </a:spcBef>
              <a:spcAft>
                <a:spcPts val="0"/>
              </a:spcAft>
              <a:buClr>
                <a:srgbClr val="000000"/>
              </a:buClr>
              <a:buSzPts val="1400"/>
              <a:buFont typeface="Times New Roman"/>
              <a:buChar char="●"/>
            </a:pPr>
            <a:r>
              <a:rPr b="0" i="0" lang="en" sz="1400" u="none" cap="none" strike="noStrike">
                <a:solidFill>
                  <a:srgbClr val="000000"/>
                </a:solidFill>
                <a:highlight>
                  <a:srgbClr val="FFFFFF"/>
                </a:highlight>
                <a:latin typeface="Times New Roman"/>
                <a:ea typeface="Times New Roman"/>
                <a:cs typeface="Times New Roman"/>
                <a:sym typeface="Times New Roman"/>
              </a:rPr>
              <a:t>This above code is using TensorFlow's image_dataset_from_directory method to load the test dataset from a directory. Here's a breakdown of the parameters:</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just">
              <a:lnSpc>
                <a:spcPct val="115000"/>
              </a:lnSpc>
              <a:spcBef>
                <a:spcPts val="1100"/>
              </a:spcBef>
              <a:spcAft>
                <a:spcPts val="0"/>
              </a:spcAft>
              <a:buClr>
                <a:srgbClr val="000000"/>
              </a:buClr>
              <a:buSzPts val="1400"/>
              <a:buFont typeface="Arial"/>
              <a:buNone/>
            </a:pPr>
            <a:r>
              <a:rPr b="0" i="0" lang="en" sz="1400" u="none" cap="none" strike="noStrike">
                <a:solidFill>
                  <a:srgbClr val="000000"/>
                </a:solidFill>
                <a:highlight>
                  <a:srgbClr val="FFFFFF"/>
                </a:highlight>
                <a:latin typeface="Times New Roman"/>
                <a:ea typeface="Times New Roman"/>
                <a:cs typeface="Times New Roman"/>
                <a:sym typeface="Times New Roman"/>
              </a:rPr>
              <a:t>/content/drive/MyDrive/Data/test: This is the path to the directory containing the test dataset.</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just">
              <a:lnSpc>
                <a:spcPct val="115000"/>
              </a:lnSpc>
              <a:spcBef>
                <a:spcPts val="1100"/>
              </a:spcBef>
              <a:spcAft>
                <a:spcPts val="0"/>
              </a:spcAft>
              <a:buClr>
                <a:srgbClr val="000000"/>
              </a:buClr>
              <a:buSzPts val="1400"/>
              <a:buFont typeface="Arial"/>
              <a:buNone/>
            </a:pPr>
            <a:r>
              <a:rPr b="1" i="0" lang="en" sz="1400" u="none" cap="none" strike="noStrike">
                <a:solidFill>
                  <a:srgbClr val="000000"/>
                </a:solidFill>
                <a:highlight>
                  <a:srgbClr val="FFFFFF"/>
                </a:highlight>
                <a:latin typeface="Times New Roman"/>
                <a:ea typeface="Times New Roman"/>
                <a:cs typeface="Times New Roman"/>
                <a:sym typeface="Times New Roman"/>
              </a:rPr>
              <a:t>seed=123:</a:t>
            </a:r>
            <a:r>
              <a:rPr b="0" i="0" lang="en" sz="1400" u="none" cap="none" strike="noStrike">
                <a:solidFill>
                  <a:srgbClr val="000000"/>
                </a:solidFill>
                <a:highlight>
                  <a:srgbClr val="FFFFFF"/>
                </a:highlight>
                <a:latin typeface="Times New Roman"/>
                <a:ea typeface="Times New Roman"/>
                <a:cs typeface="Times New Roman"/>
                <a:sym typeface="Times New Roman"/>
              </a:rPr>
              <a:t> This sets a random seed for shuffling the dataset.</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just">
              <a:lnSpc>
                <a:spcPct val="115000"/>
              </a:lnSpc>
              <a:spcBef>
                <a:spcPts val="1100"/>
              </a:spcBef>
              <a:spcAft>
                <a:spcPts val="0"/>
              </a:spcAft>
              <a:buClr>
                <a:srgbClr val="000000"/>
              </a:buClr>
              <a:buSzPts val="1400"/>
              <a:buFont typeface="Arial"/>
              <a:buNone/>
            </a:pPr>
            <a:r>
              <a:rPr b="1" i="0" lang="en" sz="1400" u="none" cap="none" strike="noStrike">
                <a:solidFill>
                  <a:srgbClr val="000000"/>
                </a:solidFill>
                <a:highlight>
                  <a:srgbClr val="FFFFFF"/>
                </a:highlight>
                <a:latin typeface="Times New Roman"/>
                <a:ea typeface="Times New Roman"/>
                <a:cs typeface="Times New Roman"/>
                <a:sym typeface="Times New Roman"/>
              </a:rPr>
              <a:t>shuffle=True</a:t>
            </a:r>
            <a:r>
              <a:rPr b="0" i="0" lang="en" sz="1400" u="none" cap="none" strike="noStrike">
                <a:solidFill>
                  <a:srgbClr val="000000"/>
                </a:solidFill>
                <a:highlight>
                  <a:srgbClr val="FFFFFF"/>
                </a:highlight>
                <a:latin typeface="Times New Roman"/>
                <a:ea typeface="Times New Roman"/>
                <a:cs typeface="Times New Roman"/>
                <a:sym typeface="Times New Roman"/>
              </a:rPr>
              <a:t>: This tells the method to shuffle the dataset before loading it.</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just">
              <a:lnSpc>
                <a:spcPct val="115000"/>
              </a:lnSpc>
              <a:spcBef>
                <a:spcPts val="1100"/>
              </a:spcBef>
              <a:spcAft>
                <a:spcPts val="0"/>
              </a:spcAft>
              <a:buClr>
                <a:srgbClr val="000000"/>
              </a:buClr>
              <a:buSzPts val="1400"/>
              <a:buFont typeface="Arial"/>
              <a:buNone/>
            </a:pPr>
            <a:r>
              <a:rPr b="1" i="0" lang="en" sz="1400" u="none" cap="none" strike="noStrike">
                <a:solidFill>
                  <a:srgbClr val="000000"/>
                </a:solidFill>
                <a:highlight>
                  <a:srgbClr val="FFFFFF"/>
                </a:highlight>
                <a:latin typeface="Times New Roman"/>
                <a:ea typeface="Times New Roman"/>
                <a:cs typeface="Times New Roman"/>
                <a:sym typeface="Times New Roman"/>
              </a:rPr>
              <a:t>image_size=(IMAGE_SIZE, IMAGE_SIZE):</a:t>
            </a:r>
            <a:r>
              <a:rPr b="0" i="0" lang="en" sz="1400" u="none" cap="none" strike="noStrike">
                <a:solidFill>
                  <a:srgbClr val="000000"/>
                </a:solidFill>
                <a:highlight>
                  <a:srgbClr val="FFFFFF"/>
                </a:highlight>
                <a:latin typeface="Times New Roman"/>
                <a:ea typeface="Times New Roman"/>
                <a:cs typeface="Times New Roman"/>
                <a:sym typeface="Times New Roman"/>
              </a:rPr>
              <a:t> This sets the desired size of the images in the dataset. IMAGE_SIZE is a variable that should be defined earlier in the code.</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just">
              <a:lnSpc>
                <a:spcPct val="115000"/>
              </a:lnSpc>
              <a:spcBef>
                <a:spcPts val="1100"/>
              </a:spcBef>
              <a:spcAft>
                <a:spcPts val="0"/>
              </a:spcAft>
              <a:buClr>
                <a:srgbClr val="000000"/>
              </a:buClr>
              <a:buSzPts val="1400"/>
              <a:buFont typeface="Arial"/>
              <a:buNone/>
            </a:pPr>
            <a:r>
              <a:rPr b="1" i="0" lang="en" sz="1400" u="none" cap="none" strike="noStrike">
                <a:solidFill>
                  <a:srgbClr val="000000"/>
                </a:solidFill>
                <a:highlight>
                  <a:srgbClr val="FFFFFF"/>
                </a:highlight>
                <a:latin typeface="Times New Roman"/>
                <a:ea typeface="Times New Roman"/>
                <a:cs typeface="Times New Roman"/>
                <a:sym typeface="Times New Roman"/>
              </a:rPr>
              <a:t>batch_size=BATCH_SIZE:</a:t>
            </a:r>
            <a:r>
              <a:rPr b="0" i="0" lang="en" sz="1400" u="none" cap="none" strike="noStrike">
                <a:solidFill>
                  <a:srgbClr val="000000"/>
                </a:solidFill>
                <a:highlight>
                  <a:srgbClr val="FFFFFF"/>
                </a:highlight>
                <a:latin typeface="Times New Roman"/>
                <a:ea typeface="Times New Roman"/>
                <a:cs typeface="Times New Roman"/>
                <a:sym typeface="Times New Roman"/>
              </a:rPr>
              <a:t> This sets the size of the batches to be used during training. BATCH_SIZE is another variable that should be defined earlier in the code.</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just">
              <a:lnSpc>
                <a:spcPct val="115000"/>
              </a:lnSpc>
              <a:spcBef>
                <a:spcPts val="1100"/>
              </a:spcBef>
              <a:spcAft>
                <a:spcPts val="0"/>
              </a:spcAft>
              <a:buClr>
                <a:srgbClr val="000000"/>
              </a:buClr>
              <a:buSzPts val="1400"/>
              <a:buFont typeface="Arial"/>
              <a:buNone/>
            </a:pPr>
            <a:r>
              <a:rPr b="0" i="0" lang="en" sz="1400" u="none" cap="none" strike="noStrike">
                <a:solidFill>
                  <a:srgbClr val="000000"/>
                </a:solidFill>
                <a:highlight>
                  <a:srgbClr val="FFFFFF"/>
                </a:highlight>
                <a:latin typeface="Times New Roman"/>
                <a:ea typeface="Times New Roman"/>
                <a:cs typeface="Times New Roman"/>
                <a:sym typeface="Times New Roman"/>
              </a:rPr>
              <a:t>After running this code, test_df will be a tf.data.Dataset object containing the test images and their corresponding labels. This can then be used for evaluating the model's performance on the test set.</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The classes in the train and test datasets are 3 namely -  </a:t>
            </a:r>
            <a:r>
              <a:rPr b="1" i="0" lang="en" sz="1400" u="none" cap="none" strike="noStrike">
                <a:solidFill>
                  <a:srgbClr val="000000"/>
                </a:solidFill>
                <a:latin typeface="Times New Roman"/>
                <a:ea typeface="Times New Roman"/>
                <a:cs typeface="Times New Roman"/>
                <a:sym typeface="Times New Roman"/>
              </a:rPr>
              <a:t>‘Covid19’, ‘Pnuemonia’, ‘Normal’</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87" name="Google Shape;287;p24"/>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sp>
        <p:nvSpPr>
          <p:cNvPr id="288" name="Google Shape;288;p24"/>
          <p:cNvSpPr txBox="1"/>
          <p:nvPr/>
        </p:nvSpPr>
        <p:spPr>
          <a:xfrm>
            <a:off x="334975" y="313375"/>
            <a:ext cx="84609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Visualise some of the images from our dataset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289" name="Google Shape;289;p24"/>
          <p:cNvPicPr preferRelativeResize="0"/>
          <p:nvPr/>
        </p:nvPicPr>
        <p:blipFill rotWithShape="1">
          <a:blip r:embed="rId4">
            <a:alphaModFix/>
          </a:blip>
          <a:srcRect b="0" l="0" r="0" t="0"/>
          <a:stretch/>
        </p:blipFill>
        <p:spPr>
          <a:xfrm>
            <a:off x="519800" y="753500"/>
            <a:ext cx="5178752" cy="3909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
        <p:nvSpPr>
          <p:cNvPr id="295" name="Google Shape;295;p25"/>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sz="1500">
                <a:latin typeface="Times New Roman"/>
                <a:ea typeface="Times New Roman"/>
                <a:cs typeface="Times New Roman"/>
                <a:sym typeface="Times New Roman"/>
              </a:rPr>
              <a:t>Building the model.</a:t>
            </a:r>
            <a:endParaRPr sz="1500">
              <a:latin typeface="Times New Roman"/>
              <a:ea typeface="Times New Roman"/>
              <a:cs typeface="Times New Roman"/>
              <a:sym typeface="Times New Roman"/>
            </a:endParaRPr>
          </a:p>
        </p:txBody>
      </p:sp>
      <p:sp>
        <p:nvSpPr>
          <p:cNvPr id="296" name="Google Shape;296;p25"/>
          <p:cNvSpPr txBox="1"/>
          <p:nvPr/>
        </p:nvSpPr>
        <p:spPr>
          <a:xfrm>
            <a:off x="363150" y="421425"/>
            <a:ext cx="8417700" cy="37305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Creating a layer for resizing and normalization.</a:t>
            </a:r>
            <a:endParaRPr b="0" i="0" sz="1400" u="none" cap="none" strike="noStrike">
              <a:solidFill>
                <a:srgbClr val="000000"/>
              </a:solidFill>
              <a:latin typeface="Times New Roman"/>
              <a:ea typeface="Times New Roman"/>
              <a:cs typeface="Times New Roman"/>
              <a:sym typeface="Times New Roman"/>
            </a:endParaRPr>
          </a:p>
          <a:p>
            <a:pPr indent="-317500" lvl="0" marL="914400" marR="0" rtl="0" algn="just">
              <a:lnSpc>
                <a:spcPct val="115000"/>
              </a:lnSpc>
              <a:spcBef>
                <a:spcPts val="0"/>
              </a:spcBef>
              <a:spcAft>
                <a:spcPts val="0"/>
              </a:spcAft>
              <a:buClr>
                <a:srgbClr val="000000"/>
              </a:buClr>
              <a:buSzPts val="1400"/>
              <a:buFont typeface="Times New Roman"/>
              <a:buChar char="➔"/>
            </a:pPr>
            <a:r>
              <a:rPr b="0" i="0" lang="en" sz="1400" u="none" cap="none" strike="noStrike">
                <a:solidFill>
                  <a:srgbClr val="000000"/>
                </a:solidFill>
                <a:highlight>
                  <a:srgbClr val="FFFFFF"/>
                </a:highlight>
                <a:latin typeface="Times New Roman"/>
                <a:ea typeface="Times New Roman"/>
                <a:cs typeface="Times New Roman"/>
                <a:sym typeface="Times New Roman"/>
              </a:rPr>
              <a:t>Before we feed our images to network, we should be resizing it to the desired size. Moreover, to improve model performance, we should normalize the image pixel value (keeping them in range 0 and 1 by dividing by 256). This should happen while training as well as inference. Hence we can add that as a layer in our Sequential Model.</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317500" lvl="0" marL="914400" marR="0" rtl="0" algn="just">
              <a:lnSpc>
                <a:spcPct val="115000"/>
              </a:lnSpc>
              <a:spcBef>
                <a:spcPts val="0"/>
              </a:spcBef>
              <a:spcAft>
                <a:spcPts val="0"/>
              </a:spcAft>
              <a:buClr>
                <a:srgbClr val="000000"/>
              </a:buClr>
              <a:buSzPts val="1400"/>
              <a:buFont typeface="Times New Roman"/>
              <a:buChar char="➔"/>
            </a:pPr>
            <a:r>
              <a:rPr b="0" i="0" lang="en" sz="1400" u="none" cap="none" strike="noStrike">
                <a:solidFill>
                  <a:srgbClr val="000000"/>
                </a:solidFill>
                <a:highlight>
                  <a:srgbClr val="FFFFFF"/>
                </a:highlight>
                <a:latin typeface="Times New Roman"/>
                <a:ea typeface="Times New Roman"/>
                <a:cs typeface="Times New Roman"/>
                <a:sym typeface="Times New Roman"/>
              </a:rPr>
              <a:t>You might be thinking why do we need to resize (256,256) image to again (256,256). You are right we don't need to but this will be useful when we are done with the training and start using the model for predictions. At that time someone can supply an image that is not (256,256) and this layer will resize it.</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317500" lvl="0" marL="457200" marR="0" rtl="0" algn="just">
              <a:lnSpc>
                <a:spcPct val="115000"/>
              </a:lnSpc>
              <a:spcBef>
                <a:spcPts val="0"/>
              </a:spcBef>
              <a:spcAft>
                <a:spcPts val="0"/>
              </a:spcAft>
              <a:buClr>
                <a:srgbClr val="000000"/>
              </a:buClr>
              <a:buSzPts val="1400"/>
              <a:buFont typeface="Times New Roman"/>
              <a:buChar char="●"/>
            </a:pPr>
            <a:r>
              <a:rPr b="0" i="0" lang="en" sz="1400" u="none" cap="none" strike="noStrike">
                <a:solidFill>
                  <a:srgbClr val="000000"/>
                </a:solidFill>
                <a:highlight>
                  <a:srgbClr val="FFFFFF"/>
                </a:highlight>
                <a:latin typeface="Times New Roman"/>
                <a:ea typeface="Times New Roman"/>
                <a:cs typeface="Times New Roman"/>
                <a:sym typeface="Times New Roman"/>
              </a:rPr>
              <a:t>Data Augmentation.</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317500" lvl="0" marL="914400" marR="0" rtl="0" algn="just">
              <a:lnSpc>
                <a:spcPct val="115000"/>
              </a:lnSpc>
              <a:spcBef>
                <a:spcPts val="0"/>
              </a:spcBef>
              <a:spcAft>
                <a:spcPts val="0"/>
              </a:spcAft>
              <a:buClr>
                <a:srgbClr val="000000"/>
              </a:buClr>
              <a:buSzPts val="1400"/>
              <a:buFont typeface="Times New Roman"/>
              <a:buChar char="➔"/>
            </a:pPr>
            <a:r>
              <a:rPr b="0" i="0" lang="en" sz="1400" u="none" cap="none" strike="noStrike">
                <a:solidFill>
                  <a:srgbClr val="000000"/>
                </a:solidFill>
                <a:highlight>
                  <a:srgbClr val="FFFFFF"/>
                </a:highlight>
                <a:latin typeface="Times New Roman"/>
                <a:ea typeface="Times New Roman"/>
                <a:cs typeface="Times New Roman"/>
                <a:sym typeface="Times New Roman"/>
              </a:rPr>
              <a:t>Data Augmentation is needed when we have less data, this boosts the accuracy of our model by augmenting the data.</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just">
              <a:lnSpc>
                <a:spcPct val="115000"/>
              </a:lnSpc>
              <a:spcBef>
                <a:spcPts val="110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ph type="title"/>
          </p:nvPr>
        </p:nvSpPr>
        <p:spPr>
          <a:xfrm>
            <a:off x="311725" y="500925"/>
            <a:ext cx="3706500" cy="67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2820">
                <a:latin typeface="Times New Roman"/>
                <a:ea typeface="Times New Roman"/>
                <a:cs typeface="Times New Roman"/>
                <a:sym typeface="Times New Roman"/>
              </a:rPr>
              <a:t>Introduction</a:t>
            </a:r>
            <a:endParaRPr sz="2820">
              <a:latin typeface="Times New Roman"/>
              <a:ea typeface="Times New Roman"/>
              <a:cs typeface="Times New Roman"/>
              <a:sym typeface="Times New Roman"/>
            </a:endParaRPr>
          </a:p>
        </p:txBody>
      </p:sp>
      <p:sp>
        <p:nvSpPr>
          <p:cNvPr id="83" name="Google Shape;83;p3"/>
          <p:cNvSpPr txBox="1"/>
          <p:nvPr>
            <p:ph idx="1" type="body"/>
          </p:nvPr>
        </p:nvSpPr>
        <p:spPr>
          <a:xfrm>
            <a:off x="4644675" y="500925"/>
            <a:ext cx="4166400" cy="4306500"/>
          </a:xfrm>
          <a:prstGeom prst="rect">
            <a:avLst/>
          </a:prstGeom>
          <a:noFill/>
          <a:ln>
            <a:noFill/>
          </a:ln>
        </p:spPr>
        <p:txBody>
          <a:bodyPr anchorCtr="0" anchor="t" bIns="91425" lIns="91425" spcFirstLastPara="1" rIns="91425" wrap="square" tIns="91425">
            <a:noAutofit/>
          </a:bodyPr>
          <a:lstStyle/>
          <a:p>
            <a:pPr indent="-276860" lvl="0" marL="342900" rtl="0" algn="just">
              <a:lnSpc>
                <a:spcPct val="100000"/>
              </a:lnSpc>
              <a:spcBef>
                <a:spcPts val="0"/>
              </a:spcBef>
              <a:spcAft>
                <a:spcPts val="0"/>
              </a:spcAft>
              <a:buClr>
                <a:srgbClr val="000000"/>
              </a:buClr>
              <a:buSzPts val="1600"/>
              <a:buFont typeface="Arial"/>
              <a:buChar char="•"/>
            </a:pPr>
            <a:r>
              <a:rPr lang="en" sz="1600">
                <a:solidFill>
                  <a:srgbClr val="000000"/>
                </a:solidFill>
                <a:latin typeface="Times New Roman"/>
                <a:ea typeface="Times New Roman"/>
                <a:cs typeface="Times New Roman"/>
                <a:sym typeface="Times New Roman"/>
              </a:rPr>
              <a:t>The sudden spike in the number of patients with COVID-19, has put unprecedented load over healthcare systems across the world.</a:t>
            </a:r>
            <a:endParaRPr sz="1600">
              <a:solidFill>
                <a:srgbClr val="000000"/>
              </a:solidFill>
              <a:latin typeface="Times New Roman"/>
              <a:ea typeface="Times New Roman"/>
              <a:cs typeface="Times New Roman"/>
              <a:sym typeface="Times New Roman"/>
            </a:endParaRPr>
          </a:p>
          <a:p>
            <a:pPr indent="-276860" lvl="0" marL="342900" rtl="0" algn="just">
              <a:lnSpc>
                <a:spcPct val="100000"/>
              </a:lnSpc>
              <a:spcBef>
                <a:spcPts val="580"/>
              </a:spcBef>
              <a:spcAft>
                <a:spcPts val="0"/>
              </a:spcAft>
              <a:buClr>
                <a:srgbClr val="000000"/>
              </a:buClr>
              <a:buSzPts val="1600"/>
              <a:buFont typeface="Arial"/>
              <a:buChar char="•"/>
            </a:pPr>
            <a:r>
              <a:rPr lang="en" sz="1600">
                <a:solidFill>
                  <a:srgbClr val="000000"/>
                </a:solidFill>
                <a:latin typeface="Times New Roman"/>
                <a:ea typeface="Times New Roman"/>
                <a:cs typeface="Times New Roman"/>
                <a:sym typeface="Times New Roman"/>
              </a:rPr>
              <a:t>As we are currently experiencing uncertain waves of covid19 again and again and also Aiims director has said “That Covid as a disease might never go away.”.</a:t>
            </a:r>
            <a:endParaRPr sz="1600">
              <a:solidFill>
                <a:srgbClr val="000000"/>
              </a:solidFill>
              <a:latin typeface="Times New Roman"/>
              <a:ea typeface="Times New Roman"/>
              <a:cs typeface="Times New Roman"/>
              <a:sym typeface="Times New Roman"/>
            </a:endParaRPr>
          </a:p>
          <a:p>
            <a:pPr indent="-276860" lvl="0" marL="342900" rtl="0" algn="just">
              <a:lnSpc>
                <a:spcPct val="100000"/>
              </a:lnSpc>
              <a:spcBef>
                <a:spcPts val="580"/>
              </a:spcBef>
              <a:spcAft>
                <a:spcPts val="0"/>
              </a:spcAft>
              <a:buClr>
                <a:srgbClr val="000000"/>
              </a:buClr>
              <a:buSzPts val="1600"/>
              <a:buFont typeface="Arial"/>
              <a:buChar char="•"/>
            </a:pPr>
            <a:r>
              <a:rPr lang="en" sz="1600">
                <a:solidFill>
                  <a:srgbClr val="000000"/>
                </a:solidFill>
                <a:latin typeface="Times New Roman"/>
                <a:ea typeface="Times New Roman"/>
                <a:cs typeface="Times New Roman"/>
                <a:sym typeface="Times New Roman"/>
              </a:rPr>
              <a:t>It is thus important to differentiate which patients with Severe Acute Respiratory Illness (SARI) could have COVID-19 infection.</a:t>
            </a:r>
            <a:endParaRPr sz="1600">
              <a:solidFill>
                <a:srgbClr val="000000"/>
              </a:solidFill>
              <a:latin typeface="Times New Roman"/>
              <a:ea typeface="Times New Roman"/>
              <a:cs typeface="Times New Roman"/>
              <a:sym typeface="Times New Roman"/>
            </a:endParaRPr>
          </a:p>
          <a:p>
            <a:pPr indent="-276860" lvl="0" marL="342900" rtl="0" algn="just">
              <a:lnSpc>
                <a:spcPct val="100000"/>
              </a:lnSpc>
              <a:spcBef>
                <a:spcPts val="580"/>
              </a:spcBef>
              <a:spcAft>
                <a:spcPts val="0"/>
              </a:spcAft>
              <a:buClr>
                <a:srgbClr val="000000"/>
              </a:buClr>
              <a:buSzPts val="1600"/>
              <a:buFont typeface="Arial"/>
              <a:buChar char="•"/>
            </a:pPr>
            <a:r>
              <a:rPr lang="en" sz="1600">
                <a:solidFill>
                  <a:srgbClr val="000000"/>
                </a:solidFill>
                <a:latin typeface="Times New Roman"/>
                <a:ea typeface="Times New Roman"/>
                <a:cs typeface="Times New Roman"/>
                <a:sym typeface="Times New Roman"/>
              </a:rPr>
              <a:t>Hence, we propose the use of chest X-Ray to detect COVID-19 infection in the patients exhibiting symptoms of SARS.</a:t>
            </a:r>
            <a:endParaRPr sz="1600">
              <a:solidFill>
                <a:srgbClr val="000000"/>
              </a:solidFill>
              <a:latin typeface="Libre Baskerville"/>
              <a:ea typeface="Libre Baskerville"/>
              <a:cs typeface="Libre Baskerville"/>
              <a:sym typeface="Libre Baskerville"/>
            </a:endParaRPr>
          </a:p>
          <a:p>
            <a:pPr indent="0" lvl="0" marL="0" rtl="0" algn="l">
              <a:lnSpc>
                <a:spcPct val="115000"/>
              </a:lnSpc>
              <a:spcBef>
                <a:spcPts val="0"/>
              </a:spcBef>
              <a:spcAft>
                <a:spcPts val="1200"/>
              </a:spcAft>
              <a:buSzPts val="1300"/>
              <a:buNone/>
            </a:pPr>
            <a:r>
              <a:t/>
            </a:r>
            <a:endParaRPr sz="1600"/>
          </a:p>
        </p:txBody>
      </p:sp>
      <p:pic>
        <p:nvPicPr>
          <p:cNvPr id="84" name="Google Shape;84;p3"/>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
        <p:nvSpPr>
          <p:cNvPr id="85" name="Google Shape;8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rPr>
              <a:t>‹#›</a:t>
            </a:fld>
            <a:endParaRPr>
              <a:solidFill>
                <a:schemeClr val="dk2"/>
              </a:solidFill>
            </a:endParaRPr>
          </a:p>
        </p:txBody>
      </p:sp>
      <p:pic>
        <p:nvPicPr>
          <p:cNvPr id="302" name="Google Shape;302;p26"/>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sp>
        <p:nvSpPr>
          <p:cNvPr id="303" name="Google Shape;303;p26"/>
          <p:cNvSpPr txBox="1"/>
          <p:nvPr/>
        </p:nvSpPr>
        <p:spPr>
          <a:xfrm>
            <a:off x="334975" y="324175"/>
            <a:ext cx="8374500" cy="184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ResNet50 Model Architecture.</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Create a base model for transfer learning using Resnet50 architecture.</a:t>
            </a:r>
            <a:endParaRPr b="0" i="0" sz="1400" u="none" cap="none" strike="noStrike">
              <a:solidFill>
                <a:srgbClr val="000000"/>
              </a:solidFill>
              <a:latin typeface="Times New Roman"/>
              <a:ea typeface="Times New Roman"/>
              <a:cs typeface="Times New Roman"/>
              <a:sym typeface="Times New Roman"/>
            </a:endParaRPr>
          </a:p>
          <a:p>
            <a:pPr indent="-295275" lvl="0" marL="914400" marR="0" rtl="0" algn="l">
              <a:lnSpc>
                <a:spcPct val="115000"/>
              </a:lnSpc>
              <a:spcBef>
                <a:spcPts val="0"/>
              </a:spcBef>
              <a:spcAft>
                <a:spcPts val="0"/>
              </a:spcAft>
              <a:buClr>
                <a:srgbClr val="000000"/>
              </a:buClr>
              <a:buSzPts val="1050"/>
              <a:buFont typeface="Times New Roman"/>
              <a:buChar char="➔"/>
            </a:pPr>
            <a:r>
              <a:rPr b="0" i="0" lang="en" sz="1050" u="none" cap="none" strike="noStrike">
                <a:solidFill>
                  <a:srgbClr val="000000"/>
                </a:solidFill>
                <a:highlight>
                  <a:srgbClr val="FFFFFF"/>
                </a:highlight>
                <a:latin typeface="Times New Roman"/>
                <a:ea typeface="Times New Roman"/>
                <a:cs typeface="Times New Roman"/>
                <a:sym typeface="Times New Roman"/>
              </a:rPr>
              <a:t>Downloading data from</a:t>
            </a:r>
            <a:r>
              <a:rPr b="0" i="0" lang="en" sz="1050" u="none" cap="none" strike="noStrike">
                <a:solidFill>
                  <a:srgbClr val="000000"/>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 </a:t>
            </a:r>
            <a:r>
              <a:rPr b="0" i="0" lang="en" sz="1050" u="none" cap="none" strike="noStrike">
                <a:solidFill>
                  <a:srgbClr val="296EAA"/>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https://storage.googleapis.com/tensorflow/keras-applications/resnet/resnet50_weights_tf_dim_ordering_tf_kernels_notop.h5</a:t>
            </a:r>
            <a:endParaRPr b="0" i="0" sz="1050" u="none" cap="none" strike="noStrike">
              <a:solidFill>
                <a:srgbClr val="296EAA"/>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Run prediction on sample image.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304" name="Google Shape;304;p26"/>
          <p:cNvPicPr preferRelativeResize="0"/>
          <p:nvPr/>
        </p:nvPicPr>
        <p:blipFill rotWithShape="1">
          <a:blip r:embed="rId6">
            <a:alphaModFix/>
          </a:blip>
          <a:srcRect b="0" l="0" r="0" t="0"/>
          <a:stretch/>
        </p:blipFill>
        <p:spPr>
          <a:xfrm>
            <a:off x="334975" y="1998200"/>
            <a:ext cx="3983312" cy="2665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0" name="Google Shape;310;p27"/>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sp>
        <p:nvSpPr>
          <p:cNvPr id="311" name="Google Shape;311;p27"/>
          <p:cNvSpPr txBox="1"/>
          <p:nvPr/>
        </p:nvSpPr>
        <p:spPr>
          <a:xfrm>
            <a:off x="572700" y="421425"/>
            <a:ext cx="82338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Write a function for inference.</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Run inference on few sample images.</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312" name="Google Shape;312;p27"/>
          <p:cNvPicPr preferRelativeResize="0"/>
          <p:nvPr/>
        </p:nvPicPr>
        <p:blipFill rotWithShape="1">
          <a:blip r:embed="rId4">
            <a:alphaModFix/>
          </a:blip>
          <a:srcRect b="0" l="0" r="0" t="0"/>
          <a:stretch/>
        </p:blipFill>
        <p:spPr>
          <a:xfrm>
            <a:off x="627850" y="1145075"/>
            <a:ext cx="5693476" cy="337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8" name="Google Shape;318;p28"/>
          <p:cNvSpPr txBox="1"/>
          <p:nvPr/>
        </p:nvSpPr>
        <p:spPr>
          <a:xfrm>
            <a:off x="432225" y="324175"/>
            <a:ext cx="8352900" cy="2811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CheXnet Model Architecture.</a:t>
            </a:r>
            <a:endParaRPr b="1"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Creating a base model for transfer learning using the CheXnet architecture</a:t>
            </a:r>
            <a:endParaRPr b="0" i="0" sz="1400" u="none" cap="none" strike="noStrike">
              <a:solidFill>
                <a:srgbClr val="000000"/>
              </a:solidFill>
              <a:latin typeface="Times New Roman"/>
              <a:ea typeface="Times New Roman"/>
              <a:cs typeface="Times New Roman"/>
              <a:sym typeface="Times New Roman"/>
            </a:endParaRPr>
          </a:p>
          <a:p>
            <a:pPr indent="-295275" lvl="0" marL="914400" marR="0" rtl="0" algn="l">
              <a:lnSpc>
                <a:spcPct val="115000"/>
              </a:lnSpc>
              <a:spcBef>
                <a:spcPts val="0"/>
              </a:spcBef>
              <a:spcAft>
                <a:spcPts val="0"/>
              </a:spcAft>
              <a:buClr>
                <a:srgbClr val="000000"/>
              </a:buClr>
              <a:buSzPts val="1050"/>
              <a:buFont typeface="Times New Roman"/>
              <a:buChar char="➔"/>
            </a:pPr>
            <a:r>
              <a:rPr b="0" i="0" lang="en" sz="1050" u="none" cap="none" strike="noStrike">
                <a:solidFill>
                  <a:srgbClr val="000000"/>
                </a:solidFill>
                <a:highlight>
                  <a:srgbClr val="FFFFFF"/>
                </a:highlight>
                <a:latin typeface="Times New Roman"/>
                <a:ea typeface="Times New Roman"/>
                <a:cs typeface="Times New Roman"/>
                <a:sym typeface="Times New Roman"/>
              </a:rPr>
              <a:t>Downloading data from</a:t>
            </a:r>
            <a:r>
              <a:rPr b="0" i="0" lang="en" sz="1050" u="none" cap="none" strike="noStrike">
                <a:solidFill>
                  <a:srgbClr val="000000"/>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 </a:t>
            </a:r>
            <a:r>
              <a:rPr b="0" i="0" lang="en" sz="1050" u="none" cap="none" strike="noStrike">
                <a:solidFill>
                  <a:srgbClr val="296EAA"/>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https://storage.googleapis.com/tensorflow/keras-applications/densenet/densenet121_weights_tf_dim_ordering_tf_kernels_notop.h5</a:t>
            </a:r>
            <a:endParaRPr b="0" i="0" sz="1050" u="none" cap="none" strike="noStrike">
              <a:solidFill>
                <a:srgbClr val="296EAA"/>
              </a:solidFill>
              <a:highlight>
                <a:srgbClr val="FFFFFF"/>
              </a:highlight>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050"/>
              <a:buFont typeface="Arial"/>
              <a:buNone/>
            </a:pPr>
            <a:r>
              <a:t/>
            </a:r>
            <a:endParaRPr b="0" i="0" sz="1050" u="none" cap="none" strike="noStrike">
              <a:solidFill>
                <a:srgbClr val="296EAA"/>
              </a:solidFill>
              <a:highlight>
                <a:srgbClr val="FFFFFF"/>
              </a:highlight>
              <a:latin typeface="Times New Roman"/>
              <a:ea typeface="Times New Roman"/>
              <a:cs typeface="Times New Roman"/>
              <a:sym typeface="Times New Roman"/>
            </a:endParaRPr>
          </a:p>
          <a:p>
            <a:pPr indent="-317500" lvl="0" marL="457200" marR="0" rtl="0" algn="l">
              <a:lnSpc>
                <a:spcPct val="115000"/>
              </a:lnSpc>
              <a:spcBef>
                <a:spcPts val="0"/>
              </a:spcBef>
              <a:spcAft>
                <a:spcPts val="0"/>
              </a:spcAft>
              <a:buClr>
                <a:schemeClr val="dk1"/>
              </a:buClr>
              <a:buSzPts val="1400"/>
              <a:buFont typeface="Times New Roman"/>
              <a:buChar char="●"/>
            </a:pPr>
            <a:r>
              <a:rPr b="0" i="0" lang="en" sz="1400" u="none" cap="none" strike="noStrike">
                <a:solidFill>
                  <a:schemeClr val="dk1"/>
                </a:solidFill>
                <a:highlight>
                  <a:srgbClr val="FFFFFF"/>
                </a:highlight>
                <a:latin typeface="Times New Roman"/>
                <a:ea typeface="Times New Roman"/>
                <a:cs typeface="Times New Roman"/>
                <a:sym typeface="Times New Roman"/>
              </a:rPr>
              <a:t>Using 5 Convolution Blocks along with global average pooling, Dense layers, and then add a final softmax layer with 1 node for classification output. </a:t>
            </a:r>
            <a:endParaRPr b="0" i="0" sz="14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Times New Roman"/>
              <a:ea typeface="Times New Roman"/>
              <a:cs typeface="Times New Roman"/>
              <a:sym typeface="Times New Roman"/>
            </a:endParaRPr>
          </a:p>
          <a:p>
            <a:pPr indent="-317500" lvl="0" marL="457200" marR="0" rtl="0" algn="l">
              <a:lnSpc>
                <a:spcPct val="115000"/>
              </a:lnSpc>
              <a:spcBef>
                <a:spcPts val="0"/>
              </a:spcBef>
              <a:spcAft>
                <a:spcPts val="0"/>
              </a:spcAft>
              <a:buClr>
                <a:schemeClr val="dk1"/>
              </a:buClr>
              <a:buSzPts val="1400"/>
              <a:buFont typeface="Times New Roman"/>
              <a:buChar char="●"/>
            </a:pPr>
            <a:r>
              <a:rPr b="0" i="0" lang="en" sz="1400" u="none" cap="none" strike="noStrike">
                <a:solidFill>
                  <a:schemeClr val="dk1"/>
                </a:solidFill>
                <a:highlight>
                  <a:srgbClr val="FFFFFF"/>
                </a:highlight>
                <a:latin typeface="Times New Roman"/>
                <a:ea typeface="Times New Roman"/>
                <a:cs typeface="Times New Roman"/>
                <a:sym typeface="Times New Roman"/>
              </a:rPr>
              <a:t>Compile model</a:t>
            </a:r>
            <a:endParaRPr b="0" i="0" sz="14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319" name="Google Shape;319;p28"/>
          <p:cNvPicPr preferRelativeResize="0"/>
          <p:nvPr/>
        </p:nvPicPr>
        <p:blipFill rotWithShape="1">
          <a:blip r:embed="rId5">
            <a:alphaModFix/>
          </a:blip>
          <a:srcRect b="0" l="0" r="0" t="0"/>
          <a:stretch/>
        </p:blipFill>
        <p:spPr>
          <a:xfrm>
            <a:off x="0" y="2723031"/>
            <a:ext cx="9143999" cy="20217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25" name="Google Shape;325;p29"/>
          <p:cNvSpPr txBox="1"/>
          <p:nvPr/>
        </p:nvSpPr>
        <p:spPr>
          <a:xfrm>
            <a:off x="593075" y="226425"/>
            <a:ext cx="8216700" cy="5248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Bins Approach.</a:t>
            </a:r>
            <a:endParaRPr b="1"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00000"/>
              </a:lnSpc>
              <a:spcBef>
                <a:spcPts val="0"/>
              </a:spcBef>
              <a:spcAft>
                <a:spcPts val="0"/>
              </a:spcAft>
              <a:buClr>
                <a:srgbClr val="000000"/>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 Define the directory where your images are stored</a:t>
            </a:r>
            <a:endParaRPr b="0" i="0" sz="13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directory = r"/content/drive/MyDrive/Data/train"</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00000"/>
              </a:lnSpc>
              <a:spcBef>
                <a:spcPts val="0"/>
              </a:spcBef>
              <a:spcAft>
                <a:spcPts val="0"/>
              </a:spcAft>
              <a:buClr>
                <a:srgbClr val="000000"/>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Define the number of bins for your histogram</a:t>
            </a:r>
            <a:endParaRPr b="0" i="0" sz="13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num_bins = 16</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00000"/>
              </a:lnSpc>
              <a:spcBef>
                <a:spcPts val="0"/>
              </a:spcBef>
              <a:spcAft>
                <a:spcPts val="0"/>
              </a:spcAft>
              <a:buClr>
                <a:srgbClr val="000000"/>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Define the size of your images</a:t>
            </a:r>
            <a:endParaRPr b="0" i="0" sz="13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image_size = (128, 128)</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00000"/>
              </a:lnSpc>
              <a:spcBef>
                <a:spcPts val="0"/>
              </a:spcBef>
              <a:spcAft>
                <a:spcPts val="0"/>
              </a:spcAft>
              <a:buClr>
                <a:srgbClr val="000000"/>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Define a list to store your feature vectors</a:t>
            </a:r>
            <a:endParaRPr b="0" i="0" sz="13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Features = []</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00000"/>
              </a:lnSpc>
              <a:spcBef>
                <a:spcPts val="0"/>
              </a:spcBef>
              <a:spcAft>
                <a:spcPts val="0"/>
              </a:spcAft>
              <a:buClr>
                <a:srgbClr val="000000"/>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Define a list to store your labels</a:t>
            </a:r>
            <a:endParaRPr b="0" i="0" sz="13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labels = []</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mes New Roman"/>
              <a:ea typeface="Times New Roman"/>
              <a:cs typeface="Times New Roman"/>
              <a:sym typeface="Times New Roman"/>
            </a:endParaRPr>
          </a:p>
          <a:p>
            <a:pPr indent="-311150" lvl="0" marL="457200" marR="0" rtl="0" algn="just">
              <a:lnSpc>
                <a:spcPct val="100000"/>
              </a:lnSpc>
              <a:spcBef>
                <a:spcPts val="0"/>
              </a:spcBef>
              <a:spcAft>
                <a:spcPts val="0"/>
              </a:spcAft>
              <a:buClr>
                <a:srgbClr val="000000"/>
              </a:buClr>
              <a:buSzPts val="1300"/>
              <a:buFont typeface="Times New Roman"/>
              <a:buChar char="●"/>
            </a:pPr>
            <a:r>
              <a:rPr b="0" i="0" lang="en" sz="1300" u="none" cap="none" strike="noStrike">
                <a:solidFill>
                  <a:srgbClr val="000000"/>
                </a:solidFill>
                <a:latin typeface="Times New Roman"/>
                <a:ea typeface="Times New Roman"/>
                <a:cs typeface="Times New Roman"/>
                <a:sym typeface="Times New Roman"/>
              </a:rPr>
              <a:t>Loop through all the images in your directory</a:t>
            </a:r>
            <a:endParaRPr b="0" i="0" sz="13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for filename in os.listdir(directory):</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 		 path=os.path.join(directory,filename) </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  		for img in os.listdir(path):</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   		 print()</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pic>
        <p:nvPicPr>
          <p:cNvPr id="326" name="Google Shape;326;p29"/>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32" name="Google Shape;332;p30"/>
          <p:cNvPicPr preferRelativeResize="0"/>
          <p:nvPr/>
        </p:nvPicPr>
        <p:blipFill rotWithShape="1">
          <a:blip r:embed="rId3">
            <a:alphaModFix/>
          </a:blip>
          <a:srcRect b="0" l="0" r="0" t="0"/>
          <a:stretch/>
        </p:blipFill>
        <p:spPr>
          <a:xfrm>
            <a:off x="152400" y="152400"/>
            <a:ext cx="8508388" cy="4358417"/>
          </a:xfrm>
          <a:prstGeom prst="rect">
            <a:avLst/>
          </a:prstGeom>
          <a:noFill/>
          <a:ln>
            <a:noFill/>
          </a:ln>
        </p:spPr>
      </p:pic>
      <p:pic>
        <p:nvPicPr>
          <p:cNvPr id="333" name="Google Shape;333;p30"/>
          <p:cNvPicPr preferRelativeResize="0"/>
          <p:nvPr/>
        </p:nvPicPr>
        <p:blipFill rotWithShape="1">
          <a:blip r:embed="rId4">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39" name="Google Shape;339;p31"/>
          <p:cNvSpPr txBox="1"/>
          <p:nvPr/>
        </p:nvSpPr>
        <p:spPr>
          <a:xfrm>
            <a:off x="442100" y="312700"/>
            <a:ext cx="84756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Run prediction on a simple image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340" name="Google Shape;340;p31"/>
          <p:cNvPicPr preferRelativeResize="0"/>
          <p:nvPr/>
        </p:nvPicPr>
        <p:blipFill rotWithShape="1">
          <a:blip r:embed="rId3">
            <a:alphaModFix/>
          </a:blip>
          <a:srcRect b="0" l="0" r="0" t="0"/>
          <a:stretch/>
        </p:blipFill>
        <p:spPr>
          <a:xfrm>
            <a:off x="497450" y="649400"/>
            <a:ext cx="3945150" cy="2790375"/>
          </a:xfrm>
          <a:prstGeom prst="rect">
            <a:avLst/>
          </a:prstGeom>
          <a:noFill/>
          <a:ln>
            <a:noFill/>
          </a:ln>
        </p:spPr>
      </p:pic>
      <p:sp>
        <p:nvSpPr>
          <p:cNvPr id="341" name="Google Shape;341;p31"/>
          <p:cNvSpPr txBox="1"/>
          <p:nvPr/>
        </p:nvSpPr>
        <p:spPr>
          <a:xfrm>
            <a:off x="765575" y="3558400"/>
            <a:ext cx="82059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Write a function for inference.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Run inference on a few sample images.</a:t>
            </a:r>
            <a:endParaRPr b="0" i="0" sz="1400" u="none" cap="none" strike="noStrike">
              <a:solidFill>
                <a:srgbClr val="000000"/>
              </a:solidFill>
              <a:latin typeface="Times New Roman"/>
              <a:ea typeface="Times New Roman"/>
              <a:cs typeface="Times New Roman"/>
              <a:sym typeface="Times New Roman"/>
            </a:endParaRPr>
          </a:p>
        </p:txBody>
      </p:sp>
      <p:pic>
        <p:nvPicPr>
          <p:cNvPr id="342" name="Google Shape;342;p31"/>
          <p:cNvPicPr preferRelativeResize="0"/>
          <p:nvPr/>
        </p:nvPicPr>
        <p:blipFill rotWithShape="1">
          <a:blip r:embed="rId4">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48" name="Google Shape;348;p32"/>
          <p:cNvSpPr txBox="1"/>
          <p:nvPr/>
        </p:nvSpPr>
        <p:spPr>
          <a:xfrm>
            <a:off x="431325" y="409750"/>
            <a:ext cx="83460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Run inference on a few sample images. (Output)</a:t>
            </a:r>
            <a:endParaRPr b="0" i="0" sz="1400" u="none" cap="none" strike="noStrike">
              <a:solidFill>
                <a:srgbClr val="000000"/>
              </a:solidFill>
              <a:latin typeface="Times New Roman"/>
              <a:ea typeface="Times New Roman"/>
              <a:cs typeface="Times New Roman"/>
              <a:sym typeface="Times New Roman"/>
            </a:endParaRPr>
          </a:p>
        </p:txBody>
      </p:sp>
      <p:pic>
        <p:nvPicPr>
          <p:cNvPr id="349" name="Google Shape;349;p32"/>
          <p:cNvPicPr preferRelativeResize="0"/>
          <p:nvPr/>
        </p:nvPicPr>
        <p:blipFill rotWithShape="1">
          <a:blip r:embed="rId3">
            <a:alphaModFix/>
          </a:blip>
          <a:srcRect b="0" l="0" r="0" t="0"/>
          <a:stretch/>
        </p:blipFill>
        <p:spPr>
          <a:xfrm>
            <a:off x="238675" y="809950"/>
            <a:ext cx="6705600" cy="4028750"/>
          </a:xfrm>
          <a:prstGeom prst="rect">
            <a:avLst/>
          </a:prstGeom>
          <a:noFill/>
          <a:ln>
            <a:noFill/>
          </a:ln>
        </p:spPr>
      </p:pic>
      <p:pic>
        <p:nvPicPr>
          <p:cNvPr id="350" name="Google Shape;350;p32"/>
          <p:cNvPicPr preferRelativeResize="0"/>
          <p:nvPr/>
        </p:nvPicPr>
        <p:blipFill rotWithShape="1">
          <a:blip r:embed="rId4">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56" name="Google Shape;356;p33"/>
          <p:cNvSpPr txBox="1"/>
          <p:nvPr/>
        </p:nvSpPr>
        <p:spPr>
          <a:xfrm>
            <a:off x="463675" y="366625"/>
            <a:ext cx="80982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Prediction on new dataset samples.</a:t>
            </a:r>
            <a:endParaRPr b="0" i="0" sz="1400" u="none" cap="none" strike="noStrike">
              <a:solidFill>
                <a:srgbClr val="000000"/>
              </a:solidFill>
              <a:latin typeface="Times New Roman"/>
              <a:ea typeface="Times New Roman"/>
              <a:cs typeface="Times New Roman"/>
              <a:sym typeface="Times New Roman"/>
            </a:endParaRPr>
          </a:p>
        </p:txBody>
      </p:sp>
      <p:pic>
        <p:nvPicPr>
          <p:cNvPr id="357" name="Google Shape;357;p33"/>
          <p:cNvPicPr preferRelativeResize="0"/>
          <p:nvPr/>
        </p:nvPicPr>
        <p:blipFill rotWithShape="1">
          <a:blip r:embed="rId3">
            <a:alphaModFix/>
          </a:blip>
          <a:srcRect b="0" l="0" r="0" t="0"/>
          <a:stretch/>
        </p:blipFill>
        <p:spPr>
          <a:xfrm>
            <a:off x="616050" y="766825"/>
            <a:ext cx="7676101" cy="4071876"/>
          </a:xfrm>
          <a:prstGeom prst="rect">
            <a:avLst/>
          </a:prstGeom>
          <a:noFill/>
          <a:ln>
            <a:noFill/>
          </a:ln>
        </p:spPr>
      </p:pic>
      <p:pic>
        <p:nvPicPr>
          <p:cNvPr id="358" name="Google Shape;358;p33"/>
          <p:cNvPicPr preferRelativeResize="0"/>
          <p:nvPr/>
        </p:nvPicPr>
        <p:blipFill rotWithShape="1">
          <a:blip r:embed="rId4">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64" name="Google Shape;364;p34"/>
          <p:cNvSpPr txBox="1"/>
          <p:nvPr>
            <p:ph type="title"/>
          </p:nvPr>
        </p:nvSpPr>
        <p:spPr>
          <a:xfrm>
            <a:off x="311725" y="500925"/>
            <a:ext cx="5403300" cy="6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Performance Evaluation Parameters</a:t>
            </a:r>
            <a:endParaRPr>
              <a:latin typeface="Times New Roman"/>
              <a:ea typeface="Times New Roman"/>
              <a:cs typeface="Times New Roman"/>
              <a:sym typeface="Times New Roman"/>
            </a:endParaRPr>
          </a:p>
        </p:txBody>
      </p:sp>
      <p:sp>
        <p:nvSpPr>
          <p:cNvPr id="365" name="Google Shape;365;p34"/>
          <p:cNvSpPr txBox="1"/>
          <p:nvPr/>
        </p:nvSpPr>
        <p:spPr>
          <a:xfrm>
            <a:off x="323500" y="1531200"/>
            <a:ext cx="8443200" cy="1262100"/>
          </a:xfrm>
          <a:prstGeom prst="rect">
            <a:avLst/>
          </a:prstGeom>
          <a:noFill/>
          <a:ln>
            <a:noFill/>
          </a:ln>
        </p:spPr>
        <p:txBody>
          <a:bodyPr anchorCtr="0" anchor="t" bIns="91425" lIns="91425" spcFirstLastPara="1" rIns="91425" wrap="square" tIns="91425">
            <a:spAutoFit/>
          </a:bodyPr>
          <a:lstStyle/>
          <a:p>
            <a:pPr indent="-301625" lvl="0" marL="457200" marR="0" rtl="0" algn="just">
              <a:lnSpc>
                <a:spcPct val="100000"/>
              </a:lnSpc>
              <a:spcBef>
                <a:spcPts val="0"/>
              </a:spcBef>
              <a:spcAft>
                <a:spcPts val="0"/>
              </a:spcAft>
              <a:buClr>
                <a:schemeClr val="dk1"/>
              </a:buClr>
              <a:buSzPts val="1150"/>
              <a:buFont typeface="Times New Roman"/>
              <a:buChar char="•"/>
            </a:pPr>
            <a:r>
              <a:rPr b="0" i="0" lang="en" sz="1400" u="none" cap="none" strike="noStrike">
                <a:solidFill>
                  <a:schemeClr val="dk1"/>
                </a:solidFill>
                <a:latin typeface="Times New Roman"/>
                <a:ea typeface="Times New Roman"/>
                <a:cs typeface="Times New Roman"/>
                <a:sym typeface="Times New Roman"/>
              </a:rPr>
              <a:t>Confusion matrix, which is 2x2 table showing four parameters, including the number of true positives, true negatives, false negatives and false positives.</a:t>
            </a:r>
            <a:endParaRPr b="0" i="0" sz="1400" u="none" cap="none" strike="noStrike">
              <a:solidFill>
                <a:schemeClr val="dk1"/>
              </a:solidFill>
              <a:latin typeface="Times New Roman"/>
              <a:ea typeface="Times New Roman"/>
              <a:cs typeface="Times New Roman"/>
              <a:sym typeface="Times New Roman"/>
            </a:endParaRPr>
          </a:p>
          <a:p>
            <a:pPr indent="-301625" lvl="0" marL="457200" marR="0" rtl="0" algn="just">
              <a:lnSpc>
                <a:spcPct val="100000"/>
              </a:lnSpc>
              <a:spcBef>
                <a:spcPts val="0"/>
              </a:spcBef>
              <a:spcAft>
                <a:spcPts val="0"/>
              </a:spcAft>
              <a:buClr>
                <a:schemeClr val="dk1"/>
              </a:buClr>
              <a:buSzPts val="1150"/>
              <a:buFont typeface="Times New Roman"/>
              <a:buChar char="•"/>
            </a:pPr>
            <a:r>
              <a:rPr b="0" i="0" lang="en" sz="1400" u="none" cap="none" strike="noStrike">
                <a:solidFill>
                  <a:schemeClr val="dk1"/>
                </a:solidFill>
                <a:latin typeface="Times New Roman"/>
                <a:ea typeface="Times New Roman"/>
                <a:cs typeface="Times New Roman"/>
                <a:sym typeface="Times New Roman"/>
              </a:rPr>
              <a:t>Precision, Recall and Accuracy, which are three major performance metrics describing a predictive classification model.</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366" name="Google Shape;366;p34"/>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pic>
        <p:nvPicPr>
          <p:cNvPr id="367" name="Google Shape;367;p34"/>
          <p:cNvPicPr preferRelativeResize="0"/>
          <p:nvPr/>
        </p:nvPicPr>
        <p:blipFill rotWithShape="1">
          <a:blip r:embed="rId4">
            <a:alphaModFix/>
          </a:blip>
          <a:srcRect b="0" l="0" r="0" t="0"/>
          <a:stretch/>
        </p:blipFill>
        <p:spPr>
          <a:xfrm>
            <a:off x="1121450" y="2658375"/>
            <a:ext cx="3385876" cy="838200"/>
          </a:xfrm>
          <a:prstGeom prst="rect">
            <a:avLst/>
          </a:prstGeom>
          <a:noFill/>
          <a:ln>
            <a:noFill/>
          </a:ln>
        </p:spPr>
      </p:pic>
      <p:pic>
        <p:nvPicPr>
          <p:cNvPr id="368" name="Google Shape;368;p34"/>
          <p:cNvPicPr preferRelativeResize="0"/>
          <p:nvPr/>
        </p:nvPicPr>
        <p:blipFill rotWithShape="1">
          <a:blip r:embed="rId5">
            <a:alphaModFix/>
          </a:blip>
          <a:srcRect b="0" l="0" r="0" t="0"/>
          <a:stretch/>
        </p:blipFill>
        <p:spPr>
          <a:xfrm>
            <a:off x="4701400" y="2662425"/>
            <a:ext cx="3720149" cy="830125"/>
          </a:xfrm>
          <a:prstGeom prst="rect">
            <a:avLst/>
          </a:prstGeom>
          <a:noFill/>
          <a:ln>
            <a:noFill/>
          </a:ln>
        </p:spPr>
      </p:pic>
      <p:pic>
        <p:nvPicPr>
          <p:cNvPr id="369" name="Google Shape;369;p34"/>
          <p:cNvPicPr preferRelativeResize="0"/>
          <p:nvPr/>
        </p:nvPicPr>
        <p:blipFill rotWithShape="1">
          <a:blip r:embed="rId6">
            <a:alphaModFix/>
          </a:blip>
          <a:srcRect b="0" l="0" r="0" t="0"/>
          <a:stretch/>
        </p:blipFill>
        <p:spPr>
          <a:xfrm>
            <a:off x="2906075" y="3627400"/>
            <a:ext cx="3558400" cy="838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
        <p:nvSpPr>
          <p:cNvPr id="375" name="Google Shape;375;p35"/>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sz="1500">
                <a:latin typeface="Times New Roman"/>
                <a:ea typeface="Times New Roman"/>
                <a:cs typeface="Times New Roman"/>
                <a:sym typeface="Times New Roman"/>
              </a:rPr>
              <a:t>Performance Evaluation Parameters</a:t>
            </a:r>
            <a:endParaRPr sz="1500">
              <a:latin typeface="Times New Roman"/>
              <a:ea typeface="Times New Roman"/>
              <a:cs typeface="Times New Roman"/>
              <a:sym typeface="Times New Roman"/>
            </a:endParaRPr>
          </a:p>
        </p:txBody>
      </p:sp>
      <p:sp>
        <p:nvSpPr>
          <p:cNvPr id="376" name="Google Shape;376;p35"/>
          <p:cNvSpPr txBox="1"/>
          <p:nvPr/>
        </p:nvSpPr>
        <p:spPr>
          <a:xfrm>
            <a:off x="485225" y="452875"/>
            <a:ext cx="8238300" cy="992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36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F1 measure is the harmonic mean between precision and recall.</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360"/>
              </a:spcBef>
              <a:spcAft>
                <a:spcPts val="0"/>
              </a:spcAft>
              <a:buClr>
                <a:srgbClr val="000000"/>
              </a:buClr>
              <a:buSzPts val="2150"/>
              <a:buFont typeface="Arial"/>
              <a:buNone/>
            </a:pPr>
            <a:r>
              <a:t/>
            </a:r>
            <a:endParaRPr b="0" i="0" sz="215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377" name="Google Shape;377;p35"/>
          <p:cNvPicPr preferRelativeResize="0"/>
          <p:nvPr/>
        </p:nvPicPr>
        <p:blipFill rotWithShape="1">
          <a:blip r:embed="rId3">
            <a:alphaModFix/>
          </a:blip>
          <a:srcRect b="0" l="0" r="0" t="0"/>
          <a:stretch/>
        </p:blipFill>
        <p:spPr>
          <a:xfrm>
            <a:off x="911155" y="1034450"/>
            <a:ext cx="3190875" cy="790575"/>
          </a:xfrm>
          <a:prstGeom prst="rect">
            <a:avLst/>
          </a:prstGeom>
          <a:noFill/>
          <a:ln>
            <a:noFill/>
          </a:ln>
        </p:spPr>
      </p:pic>
      <p:sp>
        <p:nvSpPr>
          <p:cNvPr id="378" name="Google Shape;378;p35"/>
          <p:cNvSpPr txBox="1"/>
          <p:nvPr/>
        </p:nvSpPr>
        <p:spPr>
          <a:xfrm>
            <a:off x="485225" y="2156600"/>
            <a:ext cx="7170600" cy="1046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335"/>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ROC curve, which is a graphical summary of the overall performance of the model, showing the proportion of true positives and false positives at all possible values of probability cutoff.</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4"/>
          <p:cNvSpPr txBox="1"/>
          <p:nvPr>
            <p:ph type="title"/>
          </p:nvPr>
        </p:nvSpPr>
        <p:spPr>
          <a:xfrm>
            <a:off x="311700" y="500925"/>
            <a:ext cx="4260300" cy="6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Unlocking the Power of AI</a:t>
            </a:r>
            <a:endParaRPr>
              <a:latin typeface="Times New Roman"/>
              <a:ea typeface="Times New Roman"/>
              <a:cs typeface="Times New Roman"/>
              <a:sym typeface="Times New Roman"/>
            </a:endParaRPr>
          </a:p>
        </p:txBody>
      </p:sp>
      <p:sp>
        <p:nvSpPr>
          <p:cNvPr id="91" name="Google Shape;91;p4"/>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rmAutofit/>
          </a:bodyPr>
          <a:lstStyle/>
          <a:p>
            <a:pPr indent="-323850" lvl="0" marL="457200" rtl="0" algn="just">
              <a:lnSpc>
                <a:spcPct val="115000"/>
              </a:lnSpc>
              <a:spcBef>
                <a:spcPts val="0"/>
              </a:spcBef>
              <a:spcAft>
                <a:spcPts val="0"/>
              </a:spcAft>
              <a:buClr>
                <a:srgbClr val="374151"/>
              </a:buClr>
              <a:buSzPts val="1500"/>
              <a:buFont typeface="Times New Roman"/>
              <a:buChar char="●"/>
            </a:pPr>
            <a:r>
              <a:rPr lang="en" sz="1500">
                <a:solidFill>
                  <a:srgbClr val="374151"/>
                </a:solidFill>
                <a:highlight>
                  <a:schemeClr val="lt1"/>
                </a:highlight>
                <a:latin typeface="Times New Roman"/>
                <a:ea typeface="Times New Roman"/>
                <a:cs typeface="Times New Roman"/>
                <a:sym typeface="Times New Roman"/>
              </a:rPr>
              <a:t>“Unlocking the power of AI" refers to leveraging the capabilities of Artificial Intelligence to solve complex problems, improve efficiency and productivity, and drive innovation. AI has the potential to transform various industries such as healthcare, finance, transportation, and many others.</a:t>
            </a:r>
            <a:endParaRPr sz="1600">
              <a:highlight>
                <a:schemeClr val="lt1"/>
              </a:highlight>
              <a:latin typeface="Times New Roman"/>
              <a:ea typeface="Times New Roman"/>
              <a:cs typeface="Times New Roman"/>
              <a:sym typeface="Times New Roman"/>
            </a:endParaRPr>
          </a:p>
        </p:txBody>
      </p:sp>
      <p:sp>
        <p:nvSpPr>
          <p:cNvPr id="92" name="Google Shape;92;p4"/>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rmAutofit/>
          </a:bodyPr>
          <a:lstStyle/>
          <a:p>
            <a:pPr indent="-323850" lvl="0" marL="457200" rtl="0" algn="just">
              <a:lnSpc>
                <a:spcPct val="115000"/>
              </a:lnSpc>
              <a:spcBef>
                <a:spcPts val="0"/>
              </a:spcBef>
              <a:spcAft>
                <a:spcPts val="0"/>
              </a:spcAft>
              <a:buClr>
                <a:srgbClr val="374151"/>
              </a:buClr>
              <a:buSzPts val="1500"/>
              <a:buFont typeface="Times New Roman"/>
              <a:buChar char="●"/>
            </a:pPr>
            <a:r>
              <a:rPr lang="en" sz="1500">
                <a:solidFill>
                  <a:srgbClr val="374151"/>
                </a:solidFill>
                <a:highlight>
                  <a:schemeClr val="lt1"/>
                </a:highlight>
                <a:latin typeface="Times New Roman"/>
                <a:ea typeface="Times New Roman"/>
                <a:cs typeface="Times New Roman"/>
                <a:sym typeface="Times New Roman"/>
              </a:rPr>
              <a:t>The performance comparison of Bins Approach with Deep Learning models for Image based Detection and Classification of COVID-19 would depend on various factors such as dataset quality, model architecture, training methodology, etc. However, generally, Deep Learning models tend to perform better in terms of accuracy and generalization compared to traditional computer vision techniques such as the Bins Approach.</a:t>
            </a:r>
            <a:endParaRPr sz="1500">
              <a:highlight>
                <a:schemeClr val="lt1"/>
              </a:highlight>
              <a:latin typeface="Times New Roman"/>
              <a:ea typeface="Times New Roman"/>
              <a:cs typeface="Times New Roman"/>
              <a:sym typeface="Times New Roman"/>
            </a:endParaRPr>
          </a:p>
        </p:txBody>
      </p:sp>
      <p:pic>
        <p:nvPicPr>
          <p:cNvPr id="93" name="Google Shape;93;p4"/>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
        <p:nvSpPr>
          <p:cNvPr id="94" name="Google Shape;9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rPr>
              <a:t>‹#›</a:t>
            </a:fld>
            <a:endParaRPr>
              <a:solidFill>
                <a:schemeClr val="dk2"/>
              </a:solidFill>
            </a:endParaRPr>
          </a:p>
        </p:txBody>
      </p:sp>
      <p:sp>
        <p:nvSpPr>
          <p:cNvPr id="384" name="Google Shape;384;p36"/>
          <p:cNvSpPr txBox="1"/>
          <p:nvPr>
            <p:ph type="title"/>
          </p:nvPr>
        </p:nvSpPr>
        <p:spPr>
          <a:xfrm>
            <a:off x="311725" y="500925"/>
            <a:ext cx="3667200" cy="6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Results and Discussion</a:t>
            </a:r>
            <a:endParaRPr>
              <a:latin typeface="Times New Roman"/>
              <a:ea typeface="Times New Roman"/>
              <a:cs typeface="Times New Roman"/>
              <a:sym typeface="Times New Roman"/>
            </a:endParaRPr>
          </a:p>
        </p:txBody>
      </p:sp>
      <p:pic>
        <p:nvPicPr>
          <p:cNvPr id="385" name="Google Shape;385;p36"/>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graphicFrame>
        <p:nvGraphicFramePr>
          <p:cNvPr id="386" name="Google Shape;386;p36"/>
          <p:cNvGraphicFramePr/>
          <p:nvPr/>
        </p:nvGraphicFramePr>
        <p:xfrm>
          <a:off x="783850" y="1489500"/>
          <a:ext cx="3000000" cy="3000000"/>
        </p:xfrm>
        <a:graphic>
          <a:graphicData uri="http://schemas.openxmlformats.org/drawingml/2006/table">
            <a:tbl>
              <a:tblPr>
                <a:noFill/>
                <a:tableStyleId>{6B3C9147-5FE8-4E15-B90C-D05F05B49973}</a:tableStyleId>
              </a:tblPr>
              <a:tblGrid>
                <a:gridCol w="1194750"/>
                <a:gridCol w="1194750"/>
                <a:gridCol w="1194750"/>
                <a:gridCol w="1194750"/>
                <a:gridCol w="1194750"/>
                <a:gridCol w="1194750"/>
              </a:tblGrid>
              <a:tr h="1239600">
                <a:tc>
                  <a:txBody>
                    <a:bodyPr/>
                    <a:lstStyle/>
                    <a:p>
                      <a:pPr indent="0" lvl="0" marL="0" marR="0" rtl="0" algn="ctr">
                        <a:lnSpc>
                          <a:spcPct val="100000"/>
                        </a:lnSpc>
                        <a:spcBef>
                          <a:spcPts val="0"/>
                        </a:spcBef>
                        <a:spcAft>
                          <a:spcPts val="0"/>
                        </a:spcAft>
                        <a:buClr>
                          <a:srgbClr val="000000"/>
                        </a:buClr>
                        <a:buSzPts val="1800"/>
                        <a:buFont typeface="Arial"/>
                        <a:buNone/>
                      </a:pPr>
                      <a:r>
                        <a:rPr b="1" lang="en" sz="1600" u="none" cap="none" strike="noStrike">
                          <a:latin typeface="Times New Roman"/>
                          <a:ea typeface="Times New Roman"/>
                          <a:cs typeface="Times New Roman"/>
                          <a:sym typeface="Times New Roman"/>
                        </a:rPr>
                        <a:t>Approach parameters</a:t>
                      </a:r>
                      <a:endParaRPr b="1"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600" u="none" cap="none" strike="noStrike">
                          <a:latin typeface="Times New Roman"/>
                          <a:ea typeface="Times New Roman"/>
                          <a:cs typeface="Times New Roman"/>
                          <a:sym typeface="Times New Roman"/>
                        </a:rPr>
                        <a:t>CheXnet</a:t>
                      </a:r>
                      <a:endParaRPr b="1"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600" u="none" cap="none" strike="noStrike">
                          <a:latin typeface="Times New Roman"/>
                          <a:ea typeface="Times New Roman"/>
                          <a:cs typeface="Times New Roman"/>
                          <a:sym typeface="Times New Roman"/>
                        </a:rPr>
                        <a:t>Resnet50</a:t>
                      </a:r>
                      <a:endParaRPr b="1"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600" u="none" cap="none" strike="noStrike">
                          <a:latin typeface="Times New Roman"/>
                          <a:ea typeface="Times New Roman"/>
                          <a:cs typeface="Times New Roman"/>
                          <a:sym typeface="Times New Roman"/>
                        </a:rPr>
                        <a:t>Bins with SVM</a:t>
                      </a:r>
                      <a:endParaRPr b="1"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600" u="none" cap="none" strike="noStrike">
                          <a:latin typeface="Times New Roman"/>
                          <a:ea typeface="Times New Roman"/>
                          <a:cs typeface="Times New Roman"/>
                          <a:sym typeface="Times New Roman"/>
                        </a:rPr>
                        <a:t>Bins with Random Forest</a:t>
                      </a:r>
                      <a:endParaRPr b="1"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b="1" lang="en" sz="1600" u="none" cap="none" strike="noStrike">
                          <a:latin typeface="Times New Roman"/>
                          <a:ea typeface="Times New Roman"/>
                          <a:cs typeface="Times New Roman"/>
                          <a:sym typeface="Times New Roman"/>
                        </a:rPr>
                        <a:t>Bins with Logistic Regression</a:t>
                      </a:r>
                      <a:endParaRPr b="1" sz="1600" u="none" cap="none" strike="noStrike">
                        <a:latin typeface="Times New Roman"/>
                        <a:ea typeface="Times New Roman"/>
                        <a:cs typeface="Times New Roman"/>
                        <a:sym typeface="Times New Roman"/>
                      </a:endParaRPr>
                    </a:p>
                  </a:txBody>
                  <a:tcPr marT="91425" marB="91425" marR="91425" marL="91425"/>
                </a:tc>
              </a:tr>
              <a:tr h="473400">
                <a:tc>
                  <a:txBody>
                    <a:bodyPr/>
                    <a:lstStyle/>
                    <a:p>
                      <a:pPr indent="0" lvl="0" marL="0" marR="0" rtl="0" algn="ctr">
                        <a:lnSpc>
                          <a:spcPct val="100000"/>
                        </a:lnSpc>
                        <a:spcBef>
                          <a:spcPts val="0"/>
                        </a:spcBef>
                        <a:spcAft>
                          <a:spcPts val="0"/>
                        </a:spcAft>
                        <a:buClr>
                          <a:srgbClr val="000000"/>
                        </a:buClr>
                        <a:buSzPts val="1800"/>
                        <a:buFont typeface="Arial"/>
                        <a:buNone/>
                      </a:pPr>
                      <a:r>
                        <a:rPr b="1" lang="en" sz="1600" u="none" cap="none" strike="noStrike">
                          <a:latin typeface="Times New Roman"/>
                          <a:ea typeface="Times New Roman"/>
                          <a:cs typeface="Times New Roman"/>
                          <a:sym typeface="Times New Roman"/>
                        </a:rPr>
                        <a:t>Accuracy</a:t>
                      </a:r>
                      <a:endParaRPr b="1"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93%</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96%</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79%</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82.21%</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71%</a:t>
                      </a:r>
                      <a:endParaRPr sz="1600" u="none" cap="none" strike="noStrike">
                        <a:latin typeface="Times New Roman"/>
                        <a:ea typeface="Times New Roman"/>
                        <a:cs typeface="Times New Roman"/>
                        <a:sym typeface="Times New Roman"/>
                      </a:endParaRPr>
                    </a:p>
                  </a:txBody>
                  <a:tcPr marT="91425" marB="91425" marR="91425" marL="91425"/>
                </a:tc>
              </a:tr>
              <a:tr h="473400">
                <a:tc>
                  <a:txBody>
                    <a:bodyPr/>
                    <a:lstStyle/>
                    <a:p>
                      <a:pPr indent="0" lvl="0" marL="0" marR="0" rtl="0" algn="ctr">
                        <a:lnSpc>
                          <a:spcPct val="100000"/>
                        </a:lnSpc>
                        <a:spcBef>
                          <a:spcPts val="0"/>
                        </a:spcBef>
                        <a:spcAft>
                          <a:spcPts val="0"/>
                        </a:spcAft>
                        <a:buClr>
                          <a:srgbClr val="000000"/>
                        </a:buClr>
                        <a:buSzPts val="1800"/>
                        <a:buFont typeface="Arial"/>
                        <a:buNone/>
                      </a:pPr>
                      <a:r>
                        <a:rPr b="1" lang="en" sz="1600" u="none" cap="none" strike="noStrike">
                          <a:latin typeface="Times New Roman"/>
                          <a:ea typeface="Times New Roman"/>
                          <a:cs typeface="Times New Roman"/>
                          <a:sym typeface="Times New Roman"/>
                        </a:rPr>
                        <a:t>Precision</a:t>
                      </a:r>
                      <a:endParaRPr b="1"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92%</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96%</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79%</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82%</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72%</a:t>
                      </a:r>
                      <a:endParaRPr sz="1600" u="none" cap="none" strike="noStrike">
                        <a:latin typeface="Times New Roman"/>
                        <a:ea typeface="Times New Roman"/>
                        <a:cs typeface="Times New Roman"/>
                        <a:sym typeface="Times New Roman"/>
                      </a:endParaRPr>
                    </a:p>
                  </a:txBody>
                  <a:tcPr marT="91425" marB="91425" marR="91425" marL="91425"/>
                </a:tc>
              </a:tr>
              <a:tr h="473400">
                <a:tc>
                  <a:txBody>
                    <a:bodyPr/>
                    <a:lstStyle/>
                    <a:p>
                      <a:pPr indent="0" lvl="0" marL="0" marR="0" rtl="0" algn="ctr">
                        <a:lnSpc>
                          <a:spcPct val="100000"/>
                        </a:lnSpc>
                        <a:spcBef>
                          <a:spcPts val="0"/>
                        </a:spcBef>
                        <a:spcAft>
                          <a:spcPts val="0"/>
                        </a:spcAft>
                        <a:buClr>
                          <a:srgbClr val="000000"/>
                        </a:buClr>
                        <a:buSzPts val="1800"/>
                        <a:buFont typeface="Arial"/>
                        <a:buNone/>
                      </a:pPr>
                      <a:r>
                        <a:rPr b="1" lang="en" sz="1600" u="none" cap="none" strike="noStrike">
                          <a:latin typeface="Times New Roman"/>
                          <a:ea typeface="Times New Roman"/>
                          <a:cs typeface="Times New Roman"/>
                          <a:sym typeface="Times New Roman"/>
                        </a:rPr>
                        <a:t>Recall</a:t>
                      </a:r>
                      <a:endParaRPr b="1"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93%</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96%</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79%</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82%</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71%</a:t>
                      </a:r>
                      <a:endParaRPr sz="1600" u="none" cap="none" strike="noStrike">
                        <a:latin typeface="Times New Roman"/>
                        <a:ea typeface="Times New Roman"/>
                        <a:cs typeface="Times New Roman"/>
                        <a:sym typeface="Times New Roman"/>
                      </a:endParaRPr>
                    </a:p>
                  </a:txBody>
                  <a:tcPr marT="91425" marB="91425" marR="91425" marL="91425"/>
                </a:tc>
              </a:tr>
              <a:tr h="473400">
                <a:tc>
                  <a:txBody>
                    <a:bodyPr/>
                    <a:lstStyle/>
                    <a:p>
                      <a:pPr indent="0" lvl="0" marL="0" marR="0" rtl="0" algn="ctr">
                        <a:lnSpc>
                          <a:spcPct val="100000"/>
                        </a:lnSpc>
                        <a:spcBef>
                          <a:spcPts val="0"/>
                        </a:spcBef>
                        <a:spcAft>
                          <a:spcPts val="0"/>
                        </a:spcAft>
                        <a:buClr>
                          <a:srgbClr val="000000"/>
                        </a:buClr>
                        <a:buSzPts val="1800"/>
                        <a:buFont typeface="Arial"/>
                        <a:buNone/>
                      </a:pPr>
                      <a:r>
                        <a:rPr b="1" lang="en" sz="1600" u="none" cap="none" strike="noStrike">
                          <a:latin typeface="Times New Roman"/>
                          <a:ea typeface="Times New Roman"/>
                          <a:cs typeface="Times New Roman"/>
                          <a:sym typeface="Times New Roman"/>
                        </a:rPr>
                        <a:t>F1-score</a:t>
                      </a:r>
                      <a:endParaRPr b="1"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93%</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93%</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78%</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81%</a:t>
                      </a:r>
                      <a:endParaRPr sz="16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800"/>
                        <a:buFont typeface="Arial"/>
                        <a:buNone/>
                      </a:pPr>
                      <a:r>
                        <a:rPr lang="en" sz="1600" u="none" cap="none" strike="noStrike">
                          <a:latin typeface="Times New Roman"/>
                          <a:ea typeface="Times New Roman"/>
                          <a:cs typeface="Times New Roman"/>
                          <a:sym typeface="Times New Roman"/>
                        </a:rPr>
                        <a:t>70%</a:t>
                      </a:r>
                      <a:endParaRPr sz="1600" u="none" cap="none" strike="noStrike">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
        <p:nvSpPr>
          <p:cNvPr id="392" name="Google Shape;392;p37"/>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sz="1500">
                <a:latin typeface="Times New Roman"/>
                <a:ea typeface="Times New Roman"/>
                <a:cs typeface="Times New Roman"/>
                <a:sym typeface="Times New Roman"/>
              </a:rPr>
              <a:t>Results and Discussion</a:t>
            </a:r>
            <a:endParaRPr sz="1500">
              <a:latin typeface="Times New Roman"/>
              <a:ea typeface="Times New Roman"/>
              <a:cs typeface="Times New Roman"/>
              <a:sym typeface="Times New Roman"/>
            </a:endParaRPr>
          </a:p>
        </p:txBody>
      </p:sp>
      <p:sp>
        <p:nvSpPr>
          <p:cNvPr id="393" name="Google Shape;393;p37"/>
          <p:cNvSpPr txBox="1"/>
          <p:nvPr/>
        </p:nvSpPr>
        <p:spPr>
          <a:xfrm>
            <a:off x="431325" y="291150"/>
            <a:ext cx="8227500" cy="2852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00000"/>
              </a:lnSpc>
              <a:spcBef>
                <a:spcPts val="100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We have accessed the parameters of Accuracy, Precision, Recall and F1-score and have correspondingly found the results of the output.</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100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We can observe that Resnet50 works as considerably as good as CheXnet and bins approach, with accuracy scaling at 96% a result, inferring that Resnet50 works fairly well with our classification strategy, but slightly lesser than CheXnet.</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100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Resnet50 is the best classifier for this approach with maximum accuracy which is significantly higher than the other methods.</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100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CheXnet achiever high precision but it takes a long time to train the model.</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100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Results obtained by implementing bins approach gives lesser accuracy compared to CheXnet and Resnet50.</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rPr>
              <a:t>‹#›</a:t>
            </a:fld>
            <a:endParaRPr>
              <a:solidFill>
                <a:schemeClr val="dk2"/>
              </a:solidFill>
            </a:endParaRPr>
          </a:p>
        </p:txBody>
      </p:sp>
      <p:sp>
        <p:nvSpPr>
          <p:cNvPr id="399" name="Google Shape;399;p38"/>
          <p:cNvSpPr txBox="1"/>
          <p:nvPr>
            <p:ph type="title"/>
          </p:nvPr>
        </p:nvSpPr>
        <p:spPr>
          <a:xfrm>
            <a:off x="311725" y="500925"/>
            <a:ext cx="1887900" cy="6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400" name="Google Shape;400;p38"/>
          <p:cNvSpPr txBox="1"/>
          <p:nvPr/>
        </p:nvSpPr>
        <p:spPr>
          <a:xfrm>
            <a:off x="517575" y="1585100"/>
            <a:ext cx="8033400" cy="2555100"/>
          </a:xfrm>
          <a:prstGeom prst="rect">
            <a:avLst/>
          </a:prstGeom>
          <a:noFill/>
          <a:ln>
            <a:noFill/>
          </a:ln>
        </p:spPr>
        <p:txBody>
          <a:bodyPr anchorCtr="0" anchor="t" bIns="91425" lIns="91425" spcFirstLastPara="1" rIns="91425" wrap="square" tIns="91425">
            <a:spAutoFit/>
          </a:bodyPr>
          <a:lstStyle/>
          <a:p>
            <a:pPr indent="-317515" lvl="0" marL="457200" marR="76789" rtl="0" algn="just">
              <a:lnSpc>
                <a:spcPct val="100000"/>
              </a:lnSpc>
              <a:spcBef>
                <a:spcPts val="368"/>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In the course of our research, we have studied the various approaches contributing to the medical field of diseases, especially highlighting the repercussions of false detection of Covid-19 that can lead to more spread of the virus and early prediction of COVID-19 patients is vital to avoid spreading the sickness to totally different individuals. </a:t>
            </a:r>
            <a:endParaRPr b="0" i="0" sz="1400" u="none" cap="none" strike="noStrike">
              <a:solidFill>
                <a:srgbClr val="000000"/>
              </a:solidFill>
              <a:latin typeface="Times New Roman"/>
              <a:ea typeface="Times New Roman"/>
              <a:cs typeface="Times New Roman"/>
              <a:sym typeface="Times New Roman"/>
            </a:endParaRPr>
          </a:p>
          <a:p>
            <a:pPr indent="-317515" lvl="0" marL="457200" marR="76789" rtl="0" algn="just">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during this study, we proposed a deep transfer learning-based approach the utilization of chest X-ray pictures obtained from COVID-19 patients, normal and virus infection for automatic detection of COVID-19 pneumonia. </a:t>
            </a:r>
            <a:endParaRPr b="0" i="0" sz="1400" u="none" cap="none" strike="noStrike">
              <a:solidFill>
                <a:srgbClr val="000000"/>
              </a:solidFill>
              <a:latin typeface="Times New Roman"/>
              <a:ea typeface="Times New Roman"/>
              <a:cs typeface="Times New Roman"/>
              <a:sym typeface="Times New Roman"/>
            </a:endParaRPr>
          </a:p>
          <a:p>
            <a:pPr indent="-317500" lvl="0" marL="457200" marR="76789" rtl="0" algn="just">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Among all the possible ways to detect and diagnose the virus, we have chosen the image processing techniques to facilitate the doctors with a second opinion on the currently present testing mechanisms and also determine the severity of the patient.</a:t>
            </a:r>
            <a:endParaRPr b="0" i="0" sz="1400" u="none" cap="none" strike="noStrike">
              <a:solidFill>
                <a:srgbClr val="000000"/>
              </a:solidFill>
              <a:latin typeface="Times New Roman"/>
              <a:ea typeface="Times New Roman"/>
              <a:cs typeface="Times New Roman"/>
              <a:sym typeface="Times New Roman"/>
            </a:endParaRPr>
          </a:p>
          <a:p>
            <a:pPr indent="-317500" lvl="0" marL="457200" marR="0" rtl="0" algn="just">
              <a:lnSpc>
                <a:spcPct val="100000"/>
              </a:lnSpc>
              <a:spcBef>
                <a:spcPts val="0"/>
              </a:spcBef>
              <a:spcAft>
                <a:spcPts val="0"/>
              </a:spcAft>
              <a:buClr>
                <a:srgbClr val="000000"/>
              </a:buClr>
              <a:buSzPts val="1400"/>
              <a:buFont typeface="Times New Roman"/>
              <a:buChar char="•"/>
            </a:pPr>
            <a:r>
              <a:rPr b="0" i="0" lang="en" sz="1400" u="none" cap="none" strike="noStrike">
                <a:solidFill>
                  <a:srgbClr val="000000"/>
                </a:solidFill>
                <a:latin typeface="Times New Roman"/>
                <a:ea typeface="Times New Roman"/>
                <a:cs typeface="Times New Roman"/>
                <a:sym typeface="Times New Roman"/>
              </a:rPr>
              <a:t>We aim to create a system which is efficient and accurate.</a:t>
            </a:r>
            <a:endParaRPr b="0" i="0" sz="1400" u="none" cap="none" strike="noStrike">
              <a:solidFill>
                <a:srgbClr val="000000"/>
              </a:solidFill>
              <a:latin typeface="Times New Roman"/>
              <a:ea typeface="Times New Roman"/>
              <a:cs typeface="Times New Roman"/>
              <a:sym typeface="Times New Roman"/>
            </a:endParaRPr>
          </a:p>
        </p:txBody>
      </p:sp>
      <p:pic>
        <p:nvPicPr>
          <p:cNvPr id="401" name="Google Shape;401;p38"/>
          <p:cNvPicPr preferRelativeResize="0"/>
          <p:nvPr/>
        </p:nvPicPr>
        <p:blipFill rotWithShape="1">
          <a:blip r:embed="rId3">
            <a:alphaModFix/>
          </a:blip>
          <a:srcRect b="0" l="0" r="0" t="0"/>
          <a:stretch/>
        </p:blipFill>
        <p:spPr>
          <a:xfrm>
            <a:off x="8000799" y="4197500"/>
            <a:ext cx="737850" cy="784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9"/>
          <p:cNvSpPr txBox="1"/>
          <p:nvPr>
            <p:ph type="title"/>
          </p:nvPr>
        </p:nvSpPr>
        <p:spPr>
          <a:xfrm>
            <a:off x="311725" y="500925"/>
            <a:ext cx="8520600" cy="6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latin typeface="Times New Roman"/>
                <a:ea typeface="Times New Roman"/>
                <a:cs typeface="Times New Roman"/>
                <a:sym typeface="Times New Roman"/>
              </a:rPr>
              <a:t>References </a:t>
            </a:r>
            <a:endParaRPr>
              <a:latin typeface="Times New Roman"/>
              <a:ea typeface="Times New Roman"/>
              <a:cs typeface="Times New Roman"/>
              <a:sym typeface="Times New Roman"/>
            </a:endParaRPr>
          </a:p>
        </p:txBody>
      </p:sp>
      <p:sp>
        <p:nvSpPr>
          <p:cNvPr id="407" name="Google Shape;407;p39"/>
          <p:cNvSpPr txBox="1"/>
          <p:nvPr>
            <p:ph idx="4294967295" type="body"/>
          </p:nvPr>
        </p:nvSpPr>
        <p:spPr>
          <a:xfrm>
            <a:off x="311700" y="1505700"/>
            <a:ext cx="8520600" cy="30762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00000"/>
              </a:lnSpc>
              <a:spcBef>
                <a:spcPts val="0"/>
              </a:spcBef>
              <a:spcAft>
                <a:spcPts val="0"/>
              </a:spcAft>
              <a:buClr>
                <a:srgbClr val="000000"/>
              </a:buClr>
              <a:buSzPts val="2380"/>
              <a:buFont typeface="Arial"/>
              <a:buNone/>
            </a:pPr>
            <a:r>
              <a:rPr b="1" lang="en" sz="1600">
                <a:solidFill>
                  <a:srgbClr val="000000"/>
                </a:solidFill>
                <a:latin typeface="Times New Roman"/>
                <a:ea typeface="Times New Roman"/>
                <a:cs typeface="Times New Roman"/>
                <a:sym typeface="Times New Roman"/>
              </a:rPr>
              <a:t>Article ,</a:t>
            </a:r>
            <a:endParaRPr sz="1600">
              <a:solidFill>
                <a:srgbClr val="000000"/>
              </a:solidFill>
              <a:latin typeface="Times New Roman"/>
              <a:ea typeface="Times New Roman"/>
              <a:cs typeface="Times New Roman"/>
              <a:sym typeface="Times New Roman"/>
            </a:endParaRPr>
          </a:p>
          <a:p>
            <a:pPr indent="0" lvl="0" marL="0" rtl="0" algn="just">
              <a:lnSpc>
                <a:spcPct val="100000"/>
              </a:lnSpc>
              <a:spcBef>
                <a:spcPts val="580"/>
              </a:spcBef>
              <a:spcAft>
                <a:spcPts val="0"/>
              </a:spcAft>
              <a:buSzPts val="1300"/>
              <a:buNone/>
            </a:pPr>
            <a:r>
              <a:rPr lang="en" sz="1600">
                <a:solidFill>
                  <a:srgbClr val="000000"/>
                </a:solidFill>
                <a:latin typeface="Times New Roman"/>
                <a:ea typeface="Times New Roman"/>
                <a:cs typeface="Times New Roman"/>
                <a:sym typeface="Times New Roman"/>
              </a:rPr>
              <a:t>[1] Chaimae Ouchicha, Mohammed Meknassi,Ouafae Ammor, “CVDNet: A novel deep learning architecture for detection of coronavirus (Covid-19) from chest x-ray images” &lt;https://www.ncbi.nlm.nih.gov/pmc/articles/PMC7472981/&gt;</a:t>
            </a:r>
            <a:endParaRPr sz="1600">
              <a:solidFill>
                <a:srgbClr val="000000"/>
              </a:solidFill>
              <a:latin typeface="Times New Roman"/>
              <a:ea typeface="Times New Roman"/>
              <a:cs typeface="Times New Roman"/>
              <a:sym typeface="Times New Roman"/>
            </a:endParaRPr>
          </a:p>
          <a:p>
            <a:pPr indent="0" lvl="0" marL="0" rtl="0" algn="just">
              <a:lnSpc>
                <a:spcPct val="100000"/>
              </a:lnSpc>
              <a:spcBef>
                <a:spcPts val="580"/>
              </a:spcBef>
              <a:spcAft>
                <a:spcPts val="0"/>
              </a:spcAft>
              <a:buClr>
                <a:srgbClr val="000000"/>
              </a:buClr>
              <a:buSzPts val="2380"/>
              <a:buFont typeface="Arial"/>
              <a:buNone/>
            </a:pPr>
            <a:r>
              <a:rPr b="1" lang="en" sz="1600">
                <a:solidFill>
                  <a:srgbClr val="000000"/>
                </a:solidFill>
                <a:latin typeface="Times New Roman"/>
                <a:ea typeface="Times New Roman"/>
                <a:cs typeface="Times New Roman"/>
                <a:sym typeface="Times New Roman"/>
              </a:rPr>
              <a:t>Journal paper,</a:t>
            </a:r>
            <a:endParaRPr b="1" sz="1600">
              <a:solidFill>
                <a:srgbClr val="000000"/>
              </a:solidFill>
              <a:latin typeface="Times New Roman"/>
              <a:ea typeface="Times New Roman"/>
              <a:cs typeface="Times New Roman"/>
              <a:sym typeface="Times New Roman"/>
            </a:endParaRPr>
          </a:p>
          <a:p>
            <a:pPr indent="0" lvl="0" marL="0" rtl="0" algn="just">
              <a:lnSpc>
                <a:spcPct val="100000"/>
              </a:lnSpc>
              <a:spcBef>
                <a:spcPts val="580"/>
              </a:spcBef>
              <a:spcAft>
                <a:spcPts val="0"/>
              </a:spcAft>
              <a:buSzPts val="1300"/>
              <a:buNone/>
            </a:pPr>
            <a:r>
              <a:rPr lang="en" sz="1600">
                <a:solidFill>
                  <a:srgbClr val="000000"/>
                </a:solidFill>
                <a:latin typeface="Times New Roman"/>
                <a:ea typeface="Times New Roman"/>
                <a:cs typeface="Times New Roman"/>
                <a:sym typeface="Times New Roman"/>
              </a:rPr>
              <a:t>[2] Karthika Rangrajan, Vinay P.Namboodiri,Chetan Aurora and 4 more. "COVID-19 detection using chest X-Ray." ResearchGate ( April 2020): 10.</a:t>
            </a:r>
            <a:endParaRPr sz="1600">
              <a:solidFill>
                <a:srgbClr val="000000"/>
              </a:solidFill>
              <a:latin typeface="Times New Roman"/>
              <a:ea typeface="Times New Roman"/>
              <a:cs typeface="Times New Roman"/>
              <a:sym typeface="Times New Roman"/>
            </a:endParaRPr>
          </a:p>
          <a:p>
            <a:pPr indent="0" lvl="0" marL="0" rtl="0" algn="just">
              <a:lnSpc>
                <a:spcPct val="100000"/>
              </a:lnSpc>
              <a:spcBef>
                <a:spcPts val="580"/>
              </a:spcBef>
              <a:spcAft>
                <a:spcPts val="0"/>
              </a:spcAft>
              <a:buSzPts val="1300"/>
              <a:buNone/>
            </a:pPr>
            <a:r>
              <a:rPr lang="en" sz="1600">
                <a:solidFill>
                  <a:srgbClr val="000000"/>
                </a:solidFill>
                <a:latin typeface="Times New Roman"/>
                <a:ea typeface="Times New Roman"/>
                <a:cs typeface="Times New Roman"/>
                <a:sym typeface="Times New Roman"/>
              </a:rPr>
              <a:t>[3] F. Ohata et al., "Automatic detection of COVID-19 infection using chest X-ray images through transfer learning," in IEEE/CAA Journal of Automatica Sinica, vol. 8, no. 1, pp. 239-248, January 2021, doi: 10.1109/JAS.2020.1003393.</a:t>
            </a:r>
            <a:endParaRPr sz="1600">
              <a:solidFill>
                <a:srgbClr val="000000"/>
              </a:solidFill>
              <a:latin typeface="Libre Baskerville"/>
              <a:ea typeface="Libre Baskerville"/>
              <a:cs typeface="Libre Baskerville"/>
              <a:sym typeface="Libre Baskerville"/>
            </a:endParaRPr>
          </a:p>
          <a:p>
            <a:pPr indent="0" lvl="0" marL="0" rtl="0" algn="l">
              <a:lnSpc>
                <a:spcPct val="115000"/>
              </a:lnSpc>
              <a:spcBef>
                <a:spcPts val="0"/>
              </a:spcBef>
              <a:spcAft>
                <a:spcPts val="1200"/>
              </a:spcAft>
              <a:buSzPts val="1300"/>
              <a:buNone/>
            </a:pPr>
            <a:r>
              <a:t/>
            </a:r>
            <a:endParaRPr/>
          </a:p>
        </p:txBody>
      </p:sp>
      <p:pic>
        <p:nvPicPr>
          <p:cNvPr id="408" name="Google Shape;408;p39"/>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
        <p:nvSpPr>
          <p:cNvPr id="409" name="Google Shape;40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0"/>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300"/>
              <a:buNone/>
            </a:pPr>
            <a:r>
              <a:rPr lang="en"/>
              <a:t>References</a:t>
            </a:r>
            <a:endParaRPr/>
          </a:p>
        </p:txBody>
      </p:sp>
      <p:sp>
        <p:nvSpPr>
          <p:cNvPr id="415" name="Google Shape;41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lt1"/>
                </a:solidFill>
              </a:rPr>
              <a:t>‹#›</a:t>
            </a:fld>
            <a:endParaRPr>
              <a:solidFill>
                <a:schemeClr val="lt1"/>
              </a:solidFill>
            </a:endParaRPr>
          </a:p>
        </p:txBody>
      </p:sp>
      <p:sp>
        <p:nvSpPr>
          <p:cNvPr id="416" name="Google Shape;416;p40"/>
          <p:cNvSpPr txBox="1"/>
          <p:nvPr/>
        </p:nvSpPr>
        <p:spPr>
          <a:xfrm>
            <a:off x="146550" y="212975"/>
            <a:ext cx="8850900" cy="3863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58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[4] Kanne, Little, Chung, Brett, Ketai, 2020 J.P. Kanne, B.P. Little, J.H. Chung, M.E. Brett, L.H. Keto Essentials for radiologists on COVID-19: an update - radiology scientific expert panel Radiology (2020), 10.1148/radiol.2020200527.</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58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[5] Sohaib Asif, Yi Wenhui, Hou Jin, Yi Tao, Si Jinhai. Classification of COVID-19 from Chest X-ray images using Deep Convolutional Neural Networks doi:</a:t>
            </a:r>
            <a:r>
              <a:rPr b="0" i="0" lang="en" sz="1400" u="sng" cap="none" strike="noStrike">
                <a:solidFill>
                  <a:srgbClr val="0000FF"/>
                </a:solidFill>
                <a:latin typeface="Times New Roman"/>
                <a:ea typeface="Times New Roman"/>
                <a:cs typeface="Times New Roman"/>
                <a:sym typeface="Times New Roman"/>
                <a:hlinkClick r:id="rId3">
                  <a:extLst>
                    <a:ext uri="{A12FA001-AC4F-418D-AE19-62706E023703}">
                      <ahyp:hlinkClr val="tx"/>
                    </a:ext>
                  </a:extLst>
                </a:hlinkClick>
              </a:rPr>
              <a:t>https://doi.org/10.1101/2020.05.01.20088211</a:t>
            </a:r>
            <a:r>
              <a:rPr b="0" i="0" lang="en"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58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[6] Luca Brunesea, Francesco Mercaldoa, Alfonso Reginelli, Antonella Santone. Explainable Deep Learning for Pulmonary Disease and Coronavirus COVID-19 Detection from X-rays.</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58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58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[7]Feng Shi ,Jun Wang, Jun Shi, Ziyan Wu, Qian Wang, Zhenyu Tang, Kelei He, Yinghuan Shi,Dinggang Shen. Review of Artificial Intelligence Techniques in Imaging Data Acquisition, Segmentation and Diagnosis for COVID-19.</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58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58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[8]Hrishikesh Telang and Kavita Sonawane. Effective performance of bins approach for classification of malaria parasite using machine learning. In 2020 IEEE 5th International Conference on Computing Communication and Automation (ICCCA), pages 427–432. IEEE, 2020.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rPr>
              <a:t>‹#›</a:t>
            </a:fld>
            <a:endParaRPr>
              <a:solidFill>
                <a:schemeClr val="dk2"/>
              </a:solidFill>
            </a:endParaRPr>
          </a:p>
        </p:txBody>
      </p:sp>
      <p:sp>
        <p:nvSpPr>
          <p:cNvPr id="422" name="Google Shape;422;p41"/>
          <p:cNvSpPr txBox="1"/>
          <p:nvPr>
            <p:ph type="title"/>
          </p:nvPr>
        </p:nvSpPr>
        <p:spPr>
          <a:xfrm>
            <a:off x="311725" y="500925"/>
            <a:ext cx="1952700" cy="6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Publication</a:t>
            </a:r>
            <a:endParaRPr>
              <a:latin typeface="Times New Roman"/>
              <a:ea typeface="Times New Roman"/>
              <a:cs typeface="Times New Roman"/>
              <a:sym typeface="Times New Roman"/>
            </a:endParaRPr>
          </a:p>
        </p:txBody>
      </p:sp>
      <p:sp>
        <p:nvSpPr>
          <p:cNvPr id="423" name="Google Shape;423;p41"/>
          <p:cNvSpPr txBox="1"/>
          <p:nvPr/>
        </p:nvSpPr>
        <p:spPr>
          <a:xfrm>
            <a:off x="560725" y="1585100"/>
            <a:ext cx="7710000" cy="1092900"/>
          </a:xfrm>
          <a:prstGeom prst="rect">
            <a:avLst/>
          </a:prstGeom>
          <a:noFill/>
          <a:ln>
            <a:noFill/>
          </a:ln>
        </p:spPr>
        <p:txBody>
          <a:bodyPr anchorCtr="0" anchor="t" bIns="91425" lIns="91425" spcFirstLastPara="1" rIns="91425" wrap="square" tIns="91425">
            <a:spAutoFit/>
          </a:bodyPr>
          <a:lstStyle/>
          <a:p>
            <a:pPr indent="-284480" lvl="0" marL="457200" marR="0" rtl="0" algn="just">
              <a:lnSpc>
                <a:spcPct val="100000"/>
              </a:lnSpc>
              <a:spcBef>
                <a:spcPts val="580"/>
              </a:spcBef>
              <a:spcAft>
                <a:spcPts val="0"/>
              </a:spcAft>
              <a:buClr>
                <a:srgbClr val="000000"/>
              </a:buClr>
              <a:buSzPts val="1500"/>
              <a:buFont typeface="Arial"/>
              <a:buChar char="•"/>
            </a:pPr>
            <a:r>
              <a:rPr b="0" i="0" lang="en" sz="1500" u="none" cap="none" strike="noStrike">
                <a:solidFill>
                  <a:srgbClr val="000000"/>
                </a:solidFill>
                <a:latin typeface="Times New Roman"/>
                <a:ea typeface="Times New Roman"/>
                <a:cs typeface="Times New Roman"/>
                <a:sym typeface="Times New Roman"/>
              </a:rPr>
              <a:t>We have written an IEEE paper “</a:t>
            </a:r>
            <a:r>
              <a:rPr b="1" i="1" lang="en" sz="1500" u="none" cap="none" strike="noStrike">
                <a:solidFill>
                  <a:srgbClr val="000000"/>
                </a:solidFill>
                <a:latin typeface="Times New Roman"/>
                <a:ea typeface="Times New Roman"/>
                <a:cs typeface="Times New Roman"/>
                <a:sym typeface="Times New Roman"/>
              </a:rPr>
              <a:t>Performance Comparison of Bins Approach With Deep Learning Models For Image Based Detection And Classification Of Covid-19</a:t>
            </a:r>
            <a:r>
              <a:rPr b="0" i="0" lang="en" sz="1500" u="none" cap="none" strike="noStrike">
                <a:solidFill>
                  <a:srgbClr val="000000"/>
                </a:solidFill>
                <a:latin typeface="Times New Roman"/>
                <a:ea typeface="Times New Roman"/>
                <a:cs typeface="Times New Roman"/>
                <a:sym typeface="Times New Roman"/>
              </a:rPr>
              <a:t>” for publishing at a conference and it is under review.</a:t>
            </a:r>
            <a:endParaRPr b="0" i="0" sz="1500" u="none" cap="none" strike="noStrike">
              <a:solidFill>
                <a:srgbClr val="000000"/>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424" name="Google Shape;424;p41"/>
          <p:cNvPicPr preferRelativeResize="0"/>
          <p:nvPr/>
        </p:nvPicPr>
        <p:blipFill rotWithShape="1">
          <a:blip r:embed="rId3">
            <a:alphaModFix/>
          </a:blip>
          <a:srcRect b="0" l="0" r="0" t="0"/>
          <a:stretch/>
        </p:blipFill>
        <p:spPr>
          <a:xfrm>
            <a:off x="8019299" y="4207725"/>
            <a:ext cx="737850" cy="784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rPr>
              <a:t>‹#›</a:t>
            </a:fld>
            <a:endParaRPr>
              <a:solidFill>
                <a:schemeClr val="dk2"/>
              </a:solidFill>
            </a:endParaRPr>
          </a:p>
        </p:txBody>
      </p:sp>
      <p:sp>
        <p:nvSpPr>
          <p:cNvPr id="430" name="Google Shape;430;p42"/>
          <p:cNvSpPr txBox="1"/>
          <p:nvPr/>
        </p:nvSpPr>
        <p:spPr>
          <a:xfrm>
            <a:off x="2149150" y="1629975"/>
            <a:ext cx="4829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Times New Roman"/>
                <a:ea typeface="Times New Roman"/>
                <a:cs typeface="Times New Roman"/>
                <a:sym typeface="Times New Roman"/>
              </a:rPr>
              <a:t>Thank You.</a:t>
            </a:r>
            <a:endParaRPr b="0" i="0" sz="2800" u="none" cap="none" strike="noStrike">
              <a:solidFill>
                <a:srgbClr val="000000"/>
              </a:solidFill>
              <a:latin typeface="Times New Roman"/>
              <a:ea typeface="Times New Roman"/>
              <a:cs typeface="Times New Roman"/>
              <a:sym typeface="Times New Roman"/>
            </a:endParaRPr>
          </a:p>
        </p:txBody>
      </p:sp>
      <p:pic>
        <p:nvPicPr>
          <p:cNvPr id="431" name="Google Shape;431;p42"/>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
          <p:cNvSpPr txBox="1"/>
          <p:nvPr>
            <p:ph type="title"/>
          </p:nvPr>
        </p:nvSpPr>
        <p:spPr>
          <a:xfrm>
            <a:off x="311725" y="500925"/>
            <a:ext cx="4260300" cy="6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The steps for unlocking AI</a:t>
            </a:r>
            <a:endParaRPr>
              <a:latin typeface="Times New Roman"/>
              <a:ea typeface="Times New Roman"/>
              <a:cs typeface="Times New Roman"/>
              <a:sym typeface="Times New Roman"/>
            </a:endParaRPr>
          </a:p>
        </p:txBody>
      </p:sp>
      <p:pic>
        <p:nvPicPr>
          <p:cNvPr id="100" name="Google Shape;100;p5"/>
          <p:cNvPicPr preferRelativeResize="0"/>
          <p:nvPr/>
        </p:nvPicPr>
        <p:blipFill rotWithShape="1">
          <a:blip r:embed="rId3">
            <a:alphaModFix/>
          </a:blip>
          <a:srcRect b="0" l="0" r="0" t="0"/>
          <a:stretch/>
        </p:blipFill>
        <p:spPr>
          <a:xfrm>
            <a:off x="152400" y="1277025"/>
            <a:ext cx="8526601" cy="3541850"/>
          </a:xfrm>
          <a:prstGeom prst="rect">
            <a:avLst/>
          </a:prstGeom>
          <a:noFill/>
          <a:ln>
            <a:noFill/>
          </a:ln>
        </p:spPr>
      </p:pic>
      <p:sp>
        <p:nvSpPr>
          <p:cNvPr id="101" name="Google Shape;10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02" name="Google Shape;102;p5"/>
          <p:cNvPicPr preferRelativeResize="0"/>
          <p:nvPr/>
        </p:nvPicPr>
        <p:blipFill rotWithShape="1">
          <a:blip r:embed="rId4">
            <a:alphaModFix/>
          </a:blip>
          <a:srcRect b="0" l="0" r="0" t="0"/>
          <a:stretch/>
        </p:blipFill>
        <p:spPr>
          <a:xfrm>
            <a:off x="8073224" y="4235825"/>
            <a:ext cx="737850" cy="78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2c10f735b1_0_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Critical Review </a:t>
            </a:r>
            <a:endParaRPr/>
          </a:p>
        </p:txBody>
      </p:sp>
      <p:sp>
        <p:nvSpPr>
          <p:cNvPr id="108" name="Google Shape;108;g22c10f735b1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graphicFrame>
        <p:nvGraphicFramePr>
          <p:cNvPr id="109" name="Google Shape;109;g22c10f735b1_0_0"/>
          <p:cNvGraphicFramePr/>
          <p:nvPr/>
        </p:nvGraphicFramePr>
        <p:xfrm>
          <a:off x="311700" y="1436055"/>
          <a:ext cx="3000000" cy="3000000"/>
        </p:xfrm>
        <a:graphic>
          <a:graphicData uri="http://schemas.openxmlformats.org/drawingml/2006/table">
            <a:tbl>
              <a:tblPr>
                <a:noFill/>
                <a:tableStyleId>{6B3C9147-5FE8-4E15-B90C-D05F05B49973}</a:tableStyleId>
              </a:tblPr>
              <a:tblGrid>
                <a:gridCol w="515800"/>
                <a:gridCol w="787850"/>
                <a:gridCol w="1725850"/>
                <a:gridCol w="1480875"/>
                <a:gridCol w="1340800"/>
                <a:gridCol w="1165675"/>
                <a:gridCol w="1235750"/>
              </a:tblGrid>
              <a:tr h="394725">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Ref</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Year</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Introduction</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Dataset Used</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Methodology</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Advantage</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Disadvantages</a:t>
                      </a:r>
                      <a:endParaRPr sz="1100" u="none" cap="none" strike="noStrike"/>
                    </a:p>
                  </a:txBody>
                  <a:tcPr marT="91425" marB="91425" marR="91425" marL="91425"/>
                </a:tc>
              </a:tr>
              <a:tr h="1914550">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[1]</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May 2020</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A deep learning method that could extract COVID-19’s graphical features so as to give an analysis, a machine learning classification technique used to classify the Chest X-Ray images.</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https://github.com/ieee8023/covid-chestxray-dataset </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DCNN algorithm is executed with Tensor Flow and Inception V3.</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DCNNs eliminate the need for manual feature extraction, one doesn’t need to select features required to classify the images.</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solidFill>
                            <a:srgbClr val="000000"/>
                          </a:solidFill>
                          <a:highlight>
                            <a:srgbClr val="FFFFFF"/>
                          </a:highlight>
                        </a:rPr>
                        <a:t>CNN does not encode the position and orientation of the object into their predictions.</a:t>
                      </a:r>
                      <a:endParaRPr sz="1100" u="none" cap="none" strike="noStrike"/>
                    </a:p>
                  </a:txBody>
                  <a:tcPr marT="91425" marB="91425" marR="91425" marL="91425"/>
                </a:tc>
              </a:tr>
              <a:tr h="1085550">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[2]</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June</a:t>
                      </a:r>
                      <a:endParaRPr sz="1100" u="none" cap="none" strike="noStrike"/>
                    </a:p>
                    <a:p>
                      <a:pPr indent="0" lvl="0" marL="0" marR="0" rtl="0" algn="just">
                        <a:lnSpc>
                          <a:spcPct val="100000"/>
                        </a:lnSpc>
                        <a:spcBef>
                          <a:spcPts val="0"/>
                        </a:spcBef>
                        <a:spcAft>
                          <a:spcPts val="0"/>
                        </a:spcAft>
                        <a:buClr>
                          <a:srgbClr val="000000"/>
                        </a:buClr>
                        <a:buSzPts val="1400"/>
                        <a:buFont typeface="Arial"/>
                        <a:buNone/>
                      </a:pPr>
                      <a:r>
                        <a:rPr lang="en" sz="1100" u="none" cap="none" strike="noStrike"/>
                        <a:t>2020</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automatically detect the areas of interest in the chest X-ray, symptomatic of the COVID-19 disease.</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COVID-19 image data collection(Available freely)</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The method is aimed to mark as first step a chest X-ray as related to healthy or diseased.</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VGG-16 has 92.7%  test accuracy on ImageNet </a:t>
                      </a:r>
                      <a:endParaRPr sz="11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100" u="none" cap="none" strike="noStrike"/>
                        <a:t>VGG-16 It is very slow to train.</a:t>
                      </a:r>
                      <a:endParaRPr sz="1100" u="none" cap="none" strike="noStrike"/>
                    </a:p>
                  </a:txBody>
                  <a:tcPr marT="91425" marB="91425" marR="91425" marL="91425"/>
                </a:tc>
              </a:tr>
            </a:tbl>
          </a:graphicData>
        </a:graphic>
      </p:graphicFrame>
      <p:pic>
        <p:nvPicPr>
          <p:cNvPr id="110" name="Google Shape;110;g22c10f735b1_0_0"/>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2c10f735b1_0_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solidFill>
                  <a:schemeClr val="lt1"/>
                </a:solidFill>
              </a:rPr>
              <a:t>‹#›</a:t>
            </a:fld>
            <a:endParaRPr>
              <a:solidFill>
                <a:schemeClr val="lt1"/>
              </a:solidFill>
            </a:endParaRPr>
          </a:p>
        </p:txBody>
      </p:sp>
      <p:sp>
        <p:nvSpPr>
          <p:cNvPr id="116" name="Google Shape;116;g22c10f735b1_0_11"/>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Clr>
                <a:srgbClr val="000000"/>
              </a:buClr>
              <a:buSzPts val="935"/>
              <a:buFont typeface="Arial"/>
              <a:buNone/>
            </a:pPr>
            <a:r>
              <a:rPr lang="en" sz="1505"/>
              <a:t>Critical Review</a:t>
            </a:r>
            <a:endParaRPr sz="1505"/>
          </a:p>
          <a:p>
            <a:pPr indent="0" lvl="0" marL="0" rtl="0" algn="l">
              <a:lnSpc>
                <a:spcPct val="80000"/>
              </a:lnSpc>
              <a:spcBef>
                <a:spcPts val="0"/>
              </a:spcBef>
              <a:spcAft>
                <a:spcPts val="0"/>
              </a:spcAft>
              <a:buSzPts val="935"/>
              <a:buNone/>
            </a:pPr>
            <a:r>
              <a:t/>
            </a:r>
            <a:endParaRPr sz="1105"/>
          </a:p>
        </p:txBody>
      </p:sp>
      <p:graphicFrame>
        <p:nvGraphicFramePr>
          <p:cNvPr id="117" name="Google Shape;117;g22c10f735b1_0_11"/>
          <p:cNvGraphicFramePr/>
          <p:nvPr/>
        </p:nvGraphicFramePr>
        <p:xfrm>
          <a:off x="268163" y="330425"/>
          <a:ext cx="3000000" cy="3000000"/>
        </p:xfrm>
        <a:graphic>
          <a:graphicData uri="http://schemas.openxmlformats.org/drawingml/2006/table">
            <a:tbl>
              <a:tblPr>
                <a:noFill/>
                <a:tableStyleId>{6B3C9147-5FE8-4E15-B90C-D05F05B49973}</a:tableStyleId>
              </a:tblPr>
              <a:tblGrid>
                <a:gridCol w="541175"/>
                <a:gridCol w="826550"/>
                <a:gridCol w="1810675"/>
                <a:gridCol w="1553650"/>
                <a:gridCol w="1406675"/>
                <a:gridCol w="1223000"/>
                <a:gridCol w="1296475"/>
              </a:tblGrid>
              <a:tr h="468100">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Ref</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Year</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Introduction</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Dataset Used</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Methodology</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Advantage</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Disadvantages</a:t>
                      </a:r>
                      <a:endParaRPr sz="1200" u="none" cap="none" strike="noStrike"/>
                    </a:p>
                  </a:txBody>
                  <a:tcPr marT="91425" marB="91425" marR="91425" marL="91425"/>
                </a:tc>
              </a:tr>
              <a:tr h="1847075">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[3]</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Aug</a:t>
                      </a:r>
                      <a:endParaRPr sz="1200" u="none" cap="none" strike="noStrike"/>
                    </a:p>
                    <a:p>
                      <a:pPr indent="0" lvl="0" marL="0" marR="0" rtl="0" algn="just">
                        <a:lnSpc>
                          <a:spcPct val="100000"/>
                        </a:lnSpc>
                        <a:spcBef>
                          <a:spcPts val="0"/>
                        </a:spcBef>
                        <a:spcAft>
                          <a:spcPts val="0"/>
                        </a:spcAft>
                        <a:buClr>
                          <a:srgbClr val="000000"/>
                        </a:buClr>
                        <a:buSzPts val="1400"/>
                        <a:buFont typeface="Arial"/>
                        <a:buNone/>
                      </a:pPr>
                      <a:r>
                        <a:rPr lang="en" sz="1200" u="none" cap="none" strike="noStrike"/>
                        <a:t>2020</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In this paper, CVDNet , Deep CNN model to classify COVID-19 infection from normal and other pneumonia cases using chest x-rays.</a:t>
                      </a:r>
                      <a:endParaRPr sz="16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Dataset used- Kaggle’s COVID-19 radiography database</a:t>
                      </a:r>
                      <a:endParaRPr sz="16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proposed a deep CNN model, as a tool for radiologists to automatically detect the infection.</a:t>
                      </a:r>
                      <a:endParaRPr sz="16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The ResNet50 model is most widely used in image classification as it uses skip connections</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ResNet may have its own limitations but, no other better model is available as of now.</a:t>
                      </a:r>
                      <a:endParaRPr sz="1200" u="none" cap="none" strike="noStrike"/>
                    </a:p>
                  </a:txBody>
                  <a:tcPr marT="91425" marB="91425" marR="91425" marL="91425"/>
                </a:tc>
              </a:tr>
              <a:tr h="1634875">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[4]</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April</a:t>
                      </a:r>
                      <a:endParaRPr sz="1200" u="none" cap="none" strike="noStrike"/>
                    </a:p>
                    <a:p>
                      <a:pPr indent="0" lvl="0" marL="0" marR="0" rtl="0" algn="just">
                        <a:lnSpc>
                          <a:spcPct val="100000"/>
                        </a:lnSpc>
                        <a:spcBef>
                          <a:spcPts val="0"/>
                        </a:spcBef>
                        <a:spcAft>
                          <a:spcPts val="0"/>
                        </a:spcAft>
                        <a:buClr>
                          <a:srgbClr val="000000"/>
                        </a:buClr>
                        <a:buSzPts val="1400"/>
                        <a:buFont typeface="Arial"/>
                        <a:buNone/>
                      </a:pPr>
                      <a:r>
                        <a:rPr lang="en" sz="1200" u="none" cap="none" strike="noStrike"/>
                        <a:t>2020</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COVID-Net as the baseline and comparing the results achieved in the proposed model with theirs</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covid-chestxray-dataset for COVID-19 frontal-view chest X-Ray images </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CovidAID, A PyTorch (python3) based implementation, to identify COVID-19 cases from X-Ray images.</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CheXNet is a 121- layer CNN trained on ChestX-Ray14</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the labels are internally consistent, so systems trained on them seem to learn to reproduce</a:t>
                      </a:r>
                      <a:endParaRPr sz="1600" u="none" cap="none" strike="noStrike"/>
                    </a:p>
                  </a:txBody>
                  <a:tcPr marT="91425" marB="91425" marR="91425" marL="91425"/>
                </a:tc>
              </a:tr>
            </a:tbl>
          </a:graphicData>
        </a:graphic>
      </p:graphicFrame>
      <p:pic>
        <p:nvPicPr>
          <p:cNvPr id="118" name="Google Shape;118;g22c10f735b1_0_11"/>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2c10f735b1_0_18"/>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Critical Review </a:t>
            </a:r>
            <a:endParaRPr/>
          </a:p>
        </p:txBody>
      </p:sp>
      <p:sp>
        <p:nvSpPr>
          <p:cNvPr id="124" name="Google Shape;124;g22c10f735b1_0_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graphicFrame>
        <p:nvGraphicFramePr>
          <p:cNvPr id="125" name="Google Shape;125;g22c10f735b1_0_18"/>
          <p:cNvGraphicFramePr/>
          <p:nvPr/>
        </p:nvGraphicFramePr>
        <p:xfrm>
          <a:off x="208263" y="217850"/>
          <a:ext cx="3000000" cy="3000000"/>
        </p:xfrm>
        <a:graphic>
          <a:graphicData uri="http://schemas.openxmlformats.org/drawingml/2006/table">
            <a:tbl>
              <a:tblPr>
                <a:noFill/>
                <a:tableStyleId>{6B3C9147-5FE8-4E15-B90C-D05F05B49973}</a:tableStyleId>
              </a:tblPr>
              <a:tblGrid>
                <a:gridCol w="545500"/>
                <a:gridCol w="833175"/>
                <a:gridCol w="1825175"/>
                <a:gridCol w="1566075"/>
                <a:gridCol w="1417925"/>
                <a:gridCol w="1232775"/>
                <a:gridCol w="1306850"/>
              </a:tblGrid>
              <a:tr h="475525">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Ref</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Year</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Introduction</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Dataset Used</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Methodology</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Advantage</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Disadvantages</a:t>
                      </a:r>
                      <a:endParaRPr sz="1200" u="none" cap="none" strike="noStrike"/>
                    </a:p>
                  </a:txBody>
                  <a:tcPr marT="91425" marB="91425" marR="91425" marL="91425"/>
                </a:tc>
              </a:tr>
              <a:tr h="1973425">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[5]</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Sept 2020</a:t>
                      </a:r>
                      <a:endParaRPr sz="1200" u="none" cap="none" strike="noStrike"/>
                    </a:p>
                  </a:txBody>
                  <a:tcPr marT="91425" marB="91425" marR="91425" marL="91425"/>
                </a:tc>
                <a:tc>
                  <a:txBody>
                    <a:bodyPr/>
                    <a:lstStyle/>
                    <a:p>
                      <a:pPr indent="0" lvl="0" marL="0" marR="0" rtl="0" algn="just">
                        <a:lnSpc>
                          <a:spcPct val="115000"/>
                        </a:lnSpc>
                        <a:spcBef>
                          <a:spcPts val="0"/>
                        </a:spcBef>
                        <a:spcAft>
                          <a:spcPts val="0"/>
                        </a:spcAft>
                        <a:buClr>
                          <a:srgbClr val="000000"/>
                        </a:buClr>
                        <a:buSzPts val="1200"/>
                        <a:buFont typeface="Arial"/>
                        <a:buNone/>
                      </a:pPr>
                      <a:r>
                        <a:rPr lang="en" sz="1200" u="none" cap="none" strike="noStrike"/>
                        <a:t>Paper explains different deep learning approaches for covid detection using X-ray images and compares it to the conventional pretrained models</a:t>
                      </a:r>
                      <a:endParaRPr sz="10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the database is constructed using 180 Covid-19 examples and 200 normal healthy samples</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three different deep learning approaches for covid detection</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SVM on DCNN is slightly better than the results of neural network classification on DCNN extracted features</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the size of the publicly available dataset is small</a:t>
                      </a:r>
                      <a:endParaRPr sz="1200" u="none" cap="none" strike="noStrike"/>
                    </a:p>
                  </a:txBody>
                  <a:tcPr marT="91425" marB="91425" marR="91425" marL="91425"/>
                </a:tc>
              </a:tr>
              <a:tr h="1649350">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[6]</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July</a:t>
                      </a:r>
                      <a:endParaRPr sz="1200" u="none" cap="none" strike="noStrike"/>
                    </a:p>
                    <a:p>
                      <a:pPr indent="0" lvl="0" marL="0" marR="0" rtl="0" algn="just">
                        <a:lnSpc>
                          <a:spcPct val="100000"/>
                        </a:lnSpc>
                        <a:spcBef>
                          <a:spcPts val="0"/>
                        </a:spcBef>
                        <a:spcAft>
                          <a:spcPts val="0"/>
                        </a:spcAft>
                        <a:buClr>
                          <a:srgbClr val="000000"/>
                        </a:buClr>
                        <a:buSzPts val="1400"/>
                        <a:buFont typeface="Arial"/>
                        <a:buNone/>
                      </a:pPr>
                      <a:r>
                        <a:rPr lang="en" sz="1200" u="none" cap="none" strike="noStrike"/>
                        <a:t>2020</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Initially convolutional layer is applied by using different masks to produce low level features. activation function used for this is ReLU </a:t>
                      </a:r>
                      <a:endParaRPr sz="16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A COVID-19 X-ray image database was developed by Cohen JP.</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Models used to compare svm, random forest, adaptive neuro fuzzy interface, back propogation network, cnn </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Faster than real-time polymerase chain reaction.</a:t>
                      </a:r>
                      <a:endParaRPr sz="16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100"/>
                        <a:buFont typeface="Arial"/>
                        <a:buNone/>
                      </a:pPr>
                      <a:r>
                        <a:rPr lang="en" sz="1200" u="none" cap="none" strike="noStrike">
                          <a:solidFill>
                            <a:srgbClr val="000000"/>
                          </a:solidFill>
                          <a:highlight>
                            <a:srgbClr val="FFFFFF"/>
                          </a:highlight>
                        </a:rPr>
                        <a:t>the size of the publicly available dataset is small</a:t>
                      </a:r>
                      <a:endParaRPr sz="1200" u="none" cap="none" strike="noStrike"/>
                    </a:p>
                  </a:txBody>
                  <a:tcPr marT="91425" marB="91425" marR="91425" marL="91425"/>
                </a:tc>
              </a:tr>
            </a:tbl>
          </a:graphicData>
        </a:graphic>
      </p:graphicFrame>
      <p:pic>
        <p:nvPicPr>
          <p:cNvPr id="126" name="Google Shape;126;g22c10f735b1_0_18"/>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2c10f735b1_0_24"/>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Critical Review</a:t>
            </a:r>
            <a:endParaRPr/>
          </a:p>
        </p:txBody>
      </p:sp>
      <p:sp>
        <p:nvSpPr>
          <p:cNvPr id="132" name="Google Shape;132;g22c10f735b1_0_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graphicFrame>
        <p:nvGraphicFramePr>
          <p:cNvPr id="133" name="Google Shape;133;g22c10f735b1_0_24"/>
          <p:cNvGraphicFramePr/>
          <p:nvPr/>
        </p:nvGraphicFramePr>
        <p:xfrm>
          <a:off x="250525" y="163040"/>
          <a:ext cx="3000000" cy="3000000"/>
        </p:xfrm>
        <a:graphic>
          <a:graphicData uri="http://schemas.openxmlformats.org/drawingml/2006/table">
            <a:tbl>
              <a:tblPr>
                <a:noFill/>
                <a:tableStyleId>{6B3C9147-5FE8-4E15-B90C-D05F05B49973}</a:tableStyleId>
              </a:tblPr>
              <a:tblGrid>
                <a:gridCol w="548175"/>
                <a:gridCol w="837300"/>
                <a:gridCol w="1834200"/>
                <a:gridCol w="1573825"/>
                <a:gridCol w="1424925"/>
                <a:gridCol w="1238875"/>
                <a:gridCol w="1313325"/>
              </a:tblGrid>
              <a:tr h="619875">
                <a:tc>
                  <a:txBody>
                    <a:bodyPr/>
                    <a:lstStyle/>
                    <a:p>
                      <a:pPr indent="0" lvl="0" marL="0" marR="0" rtl="0" algn="just">
                        <a:lnSpc>
                          <a:spcPct val="100000"/>
                        </a:lnSpc>
                        <a:spcBef>
                          <a:spcPts val="0"/>
                        </a:spcBef>
                        <a:spcAft>
                          <a:spcPts val="0"/>
                        </a:spcAft>
                        <a:buClr>
                          <a:srgbClr val="000000"/>
                        </a:buClr>
                        <a:buSzPts val="1400"/>
                        <a:buFont typeface="Arial"/>
                        <a:buNone/>
                      </a:pPr>
                      <a:r>
                        <a:rPr lang="en" sz="1400" u="none" cap="none" strike="noStrike"/>
                        <a:t>Ref</a:t>
                      </a:r>
                      <a:endParaRPr sz="14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400" u="none" cap="none" strike="noStrike"/>
                        <a:t>Year</a:t>
                      </a:r>
                      <a:endParaRPr sz="14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400" u="none" cap="none" strike="noStrike"/>
                        <a:t>Introduction</a:t>
                      </a:r>
                      <a:endParaRPr sz="14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400" u="none" cap="none" strike="noStrike"/>
                        <a:t>Dataset Used</a:t>
                      </a:r>
                      <a:endParaRPr sz="14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400" u="none" cap="none" strike="noStrike"/>
                        <a:t>Methodology</a:t>
                      </a:r>
                      <a:endParaRPr sz="14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400" u="none" cap="none" strike="noStrike"/>
                        <a:t>Advantage</a:t>
                      </a:r>
                      <a:endParaRPr sz="14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400" u="none" cap="none" strike="noStrike"/>
                        <a:t>Disadvantages</a:t>
                      </a:r>
                      <a:endParaRPr sz="1400" u="none" cap="none" strike="noStrike"/>
                    </a:p>
                  </a:txBody>
                  <a:tcPr marT="91425" marB="91425" marR="91425" marL="91425"/>
                </a:tc>
              </a:tr>
              <a:tr h="3541100">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[7]</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t>June</a:t>
                      </a:r>
                      <a:endParaRPr sz="1200" u="none" cap="none" strike="noStrike"/>
                    </a:p>
                    <a:p>
                      <a:pPr indent="0" lvl="0" marL="0" marR="0" rtl="0" algn="just">
                        <a:lnSpc>
                          <a:spcPct val="100000"/>
                        </a:lnSpc>
                        <a:spcBef>
                          <a:spcPts val="0"/>
                        </a:spcBef>
                        <a:spcAft>
                          <a:spcPts val="0"/>
                        </a:spcAft>
                        <a:buClr>
                          <a:srgbClr val="000000"/>
                        </a:buClr>
                        <a:buSzPts val="1400"/>
                        <a:buFont typeface="Arial"/>
                        <a:buNone/>
                      </a:pPr>
                      <a:r>
                        <a:rPr lang="en" sz="1200" u="none" cap="none" strike="noStrike"/>
                        <a:t>2020</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proposed a Convolutional Neural Network model to automatically detect COVID patients.</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Dataset consists of chest X-ray images of 341 COVID-19 patients obtained from GitHub Repository Shared by Dr. Joseph Cohen.</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three different layers that are a convolutional layer, pooling layer, and fully connected layer are used to perform these operations effectively and different pre-trained models are used to find highest accuracy</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There is no manual feature extraction,feature selection and classification in this method.</a:t>
                      </a:r>
                      <a:endParaRPr sz="1200" u="none" cap="none" strike="noStrike"/>
                    </a:p>
                  </a:txBody>
                  <a:tcPr marT="91425" marB="91425" marR="91425" marL="91425"/>
                </a:tc>
                <a:tc>
                  <a:txBody>
                    <a:bodyPr/>
                    <a:lstStyle/>
                    <a:p>
                      <a:pPr indent="0" lvl="0" marL="0" marR="0" rtl="0" algn="just">
                        <a:lnSpc>
                          <a:spcPct val="100000"/>
                        </a:lnSpc>
                        <a:spcBef>
                          <a:spcPts val="0"/>
                        </a:spcBef>
                        <a:spcAft>
                          <a:spcPts val="0"/>
                        </a:spcAft>
                        <a:buClr>
                          <a:srgbClr val="000000"/>
                        </a:buClr>
                        <a:buSzPts val="1400"/>
                        <a:buFont typeface="Arial"/>
                        <a:buNone/>
                      </a:pPr>
                      <a:r>
                        <a:rPr lang="en" sz="1200" u="none" cap="none" strike="noStrike">
                          <a:solidFill>
                            <a:srgbClr val="000000"/>
                          </a:solidFill>
                          <a:highlight>
                            <a:srgbClr val="FFFFFF"/>
                          </a:highlight>
                        </a:rPr>
                        <a:t>Transfer Learning utilizes a pre-trained neural network</a:t>
                      </a:r>
                      <a:endParaRPr sz="1200" u="none" cap="none" strike="noStrike"/>
                    </a:p>
                  </a:txBody>
                  <a:tcPr marT="91425" marB="91425" marR="91425" marL="91425"/>
                </a:tc>
              </a:tr>
            </a:tbl>
          </a:graphicData>
        </a:graphic>
      </p:graphicFrame>
      <p:pic>
        <p:nvPicPr>
          <p:cNvPr id="134" name="Google Shape;134;g22c10f735b1_0_24"/>
          <p:cNvPicPr preferRelativeResize="0"/>
          <p:nvPr/>
        </p:nvPicPr>
        <p:blipFill rotWithShape="1">
          <a:blip r:embed="rId3">
            <a:alphaModFix/>
          </a:blip>
          <a:srcRect b="0" l="0" r="0" t="0"/>
          <a:stretch/>
        </p:blipFill>
        <p:spPr>
          <a:xfrm>
            <a:off x="8073224" y="4235825"/>
            <a:ext cx="737850" cy="78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